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1" r:id="rId6"/>
    <p:sldId id="266" r:id="rId7"/>
    <p:sldId id="262" r:id="rId8"/>
    <p:sldId id="260" r:id="rId9"/>
    <p:sldId id="263" r:id="rId10"/>
    <p:sldId id="264" r:id="rId11"/>
    <p:sldId id="265" r:id="rId12"/>
  </p:sldIdLst>
  <p:sldSz cx="18288000" cy="10287000"/>
  <p:notesSz cx="6858000" cy="9144000"/>
  <p:embeddedFontLst>
    <p:embeddedFont>
      <p:font typeface="Montserrat" panose="00000500000000000000" pitchFamily="2" charset="0"/>
      <p:regular r:id="rId14"/>
      <p:bold r:id="rId15"/>
      <p:italic r:id="rId16"/>
      <p:boldItalic r:id="rId17"/>
    </p:embeddedFont>
    <p:embeddedFont>
      <p:font typeface="Montserrat Bold" panose="00000800000000000000" charset="0"/>
      <p:regular r:id="rId18"/>
    </p:embeddedFont>
    <p:embeddedFont>
      <p:font typeface="Montserrat Medium" panose="00000600000000000000" pitchFamily="2" charset="0"/>
      <p:regular r:id="rId19"/>
      <p:italic r:id="rId20"/>
    </p:embeddedFont>
    <p:embeddedFont>
      <p:font typeface="Neue Machina Ultra-Bold" panose="020B0604020202020204" charset="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A7D6"/>
    <a:srgbClr val="00C6EB"/>
    <a:srgbClr val="EAE2E8"/>
    <a:srgbClr val="103458"/>
    <a:srgbClr val="00FEF9"/>
    <a:srgbClr val="031C39"/>
    <a:srgbClr val="0F2543"/>
    <a:srgbClr val="162E4D"/>
    <a:srgbClr val="01204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>
        <p:scale>
          <a:sx n="33" d="100"/>
          <a:sy n="33" d="100"/>
        </p:scale>
        <p:origin x="1397" y="68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CBACCC-8F22-4A80-9D0C-424ABEC97FCD}" type="datetimeFigureOut">
              <a:rPr lang="ru-RU" smtClean="0"/>
              <a:t>08.05.2025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CAA40D-7996-4696-9BC0-54D7A2A662F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987253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CAA40D-7996-4696-9BC0-54D7A2A662F0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888117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3.png"/><Relationship Id="rId7" Type="http://schemas.openxmlformats.org/officeDocument/2006/relationships/image" Target="../media/image2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24.png"/><Relationship Id="rId4" Type="http://schemas.openxmlformats.org/officeDocument/2006/relationships/image" Target="../media/image4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8.png"/><Relationship Id="rId7" Type="http://schemas.openxmlformats.org/officeDocument/2006/relationships/image" Target="../media/image4.sv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12.png"/><Relationship Id="rId5" Type="http://schemas.openxmlformats.org/officeDocument/2006/relationships/image" Target="../media/image2.svg"/><Relationship Id="rId10" Type="http://schemas.openxmlformats.org/officeDocument/2006/relationships/image" Target="../media/image11.png"/><Relationship Id="rId4" Type="http://schemas.openxmlformats.org/officeDocument/2006/relationships/image" Target="../media/image1.png"/><Relationship Id="rId9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6.svg"/><Relationship Id="rId7" Type="http://schemas.openxmlformats.org/officeDocument/2006/relationships/image" Target="../media/image4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.svg"/><Relationship Id="rId4" Type="http://schemas.openxmlformats.org/officeDocument/2006/relationships/image" Target="../media/image1.png"/><Relationship Id="rId9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image" Target="../media/image17.png"/><Relationship Id="rId7" Type="http://schemas.openxmlformats.org/officeDocument/2006/relationships/image" Target="../media/image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2.svg"/><Relationship Id="rId10" Type="http://schemas.openxmlformats.org/officeDocument/2006/relationships/image" Target="../media/image19.png"/><Relationship Id="rId4" Type="http://schemas.openxmlformats.org/officeDocument/2006/relationships/image" Target="../media/image1.png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2.svg"/><Relationship Id="rId7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.svg"/><Relationship Id="rId7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4.svg"/><Relationship Id="rId7" Type="http://schemas.openxmlformats.org/officeDocument/2006/relationships/image" Target="../media/image26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.svg"/><Relationship Id="rId10" Type="http://schemas.openxmlformats.org/officeDocument/2006/relationships/image" Target="../media/image27.png"/><Relationship Id="rId4" Type="http://schemas.openxmlformats.org/officeDocument/2006/relationships/image" Target="../media/image1.png"/><Relationship Id="rId9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.svg"/><Relationship Id="rId7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2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0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4442448" y="-4183409"/>
            <a:ext cx="9808535" cy="9808535"/>
          </a:xfrm>
          <a:custGeom>
            <a:avLst/>
            <a:gdLst/>
            <a:ahLst/>
            <a:cxnLst/>
            <a:rect l="l" t="t" r="r" b="b"/>
            <a:pathLst>
              <a:path w="9808535" h="9808535">
                <a:moveTo>
                  <a:pt x="0" y="0"/>
                </a:moveTo>
                <a:lnTo>
                  <a:pt x="9808534" y="0"/>
                </a:lnTo>
                <a:lnTo>
                  <a:pt x="9808534" y="9808535"/>
                </a:lnTo>
                <a:lnTo>
                  <a:pt x="0" y="98085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271731" y="6544095"/>
            <a:ext cx="6009009" cy="6009009"/>
          </a:xfrm>
          <a:custGeom>
            <a:avLst/>
            <a:gdLst/>
            <a:ahLst/>
            <a:cxnLst/>
            <a:rect l="l" t="t" r="r" b="b"/>
            <a:pathLst>
              <a:path w="6009009" h="6009009">
                <a:moveTo>
                  <a:pt x="0" y="0"/>
                </a:moveTo>
                <a:lnTo>
                  <a:pt x="6009009" y="0"/>
                </a:lnTo>
                <a:lnTo>
                  <a:pt x="6009009" y="6009010"/>
                </a:lnTo>
                <a:lnTo>
                  <a:pt x="0" y="60090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8100000">
            <a:off x="11879339" y="6777514"/>
            <a:ext cx="8209501" cy="6060105"/>
          </a:xfrm>
          <a:custGeom>
            <a:avLst/>
            <a:gdLst/>
            <a:ahLst/>
            <a:cxnLst/>
            <a:rect l="l" t="t" r="r" b="b"/>
            <a:pathLst>
              <a:path w="8209501" h="6060105">
                <a:moveTo>
                  <a:pt x="0" y="0"/>
                </a:moveTo>
                <a:lnTo>
                  <a:pt x="8209501" y="0"/>
                </a:lnTo>
                <a:lnTo>
                  <a:pt x="8209501" y="6060105"/>
                </a:lnTo>
                <a:lnTo>
                  <a:pt x="0" y="606010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1393429">
            <a:off x="12904540" y="6674031"/>
            <a:ext cx="4723918" cy="2308815"/>
          </a:xfrm>
          <a:custGeom>
            <a:avLst/>
            <a:gdLst/>
            <a:ahLst/>
            <a:cxnLst/>
            <a:rect l="l" t="t" r="r" b="b"/>
            <a:pathLst>
              <a:path w="4723918" h="2308815">
                <a:moveTo>
                  <a:pt x="0" y="0"/>
                </a:moveTo>
                <a:lnTo>
                  <a:pt x="4723917" y="0"/>
                </a:lnTo>
                <a:lnTo>
                  <a:pt x="4723917" y="2308815"/>
                </a:lnTo>
                <a:lnTo>
                  <a:pt x="0" y="230881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6980258" y="6732570"/>
            <a:ext cx="4327479" cy="600872"/>
          </a:xfrm>
          <a:custGeom>
            <a:avLst/>
            <a:gdLst/>
            <a:ahLst/>
            <a:cxnLst/>
            <a:rect l="l" t="t" r="r" b="b"/>
            <a:pathLst>
              <a:path w="4327479" h="600872">
                <a:moveTo>
                  <a:pt x="0" y="0"/>
                </a:moveTo>
                <a:lnTo>
                  <a:pt x="4327478" y="0"/>
                </a:lnTo>
                <a:lnTo>
                  <a:pt x="4327478" y="600872"/>
                </a:lnTo>
                <a:lnTo>
                  <a:pt x="0" y="60087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t="-71533" b="-71533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376410" y="1638300"/>
            <a:ext cx="3597907" cy="3671334"/>
          </a:xfrm>
          <a:custGeom>
            <a:avLst/>
            <a:gdLst/>
            <a:ahLst/>
            <a:cxnLst/>
            <a:rect l="l" t="t" r="r" b="b"/>
            <a:pathLst>
              <a:path w="3597907" h="3671334">
                <a:moveTo>
                  <a:pt x="0" y="0"/>
                </a:moveTo>
                <a:lnTo>
                  <a:pt x="3597907" y="0"/>
                </a:lnTo>
                <a:lnTo>
                  <a:pt x="3597907" y="3671334"/>
                </a:lnTo>
                <a:lnTo>
                  <a:pt x="0" y="367133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3042606">
            <a:off x="-924713" y="7936098"/>
            <a:ext cx="4602247" cy="3514966"/>
          </a:xfrm>
          <a:custGeom>
            <a:avLst/>
            <a:gdLst/>
            <a:ahLst/>
            <a:cxnLst/>
            <a:rect l="l" t="t" r="r" b="b"/>
            <a:pathLst>
              <a:path w="4602247" h="3514966">
                <a:moveTo>
                  <a:pt x="0" y="0"/>
                </a:moveTo>
                <a:lnTo>
                  <a:pt x="4602247" y="0"/>
                </a:lnTo>
                <a:lnTo>
                  <a:pt x="4602247" y="3514967"/>
                </a:lnTo>
                <a:lnTo>
                  <a:pt x="0" y="3514967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2419979" y="3221874"/>
            <a:ext cx="13448042" cy="30777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/>
            <a:r>
              <a:rPr lang="ru-RU" sz="10000" b="1" dirty="0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Прогноз цены на слитки золото</a:t>
            </a:r>
            <a:endParaRPr lang="en-US" sz="10000" b="1" dirty="0">
              <a:solidFill>
                <a:srgbClr val="FFFFFF"/>
              </a:solidFill>
              <a:latin typeface="Neue Machina Ultra-Bold"/>
              <a:ea typeface="Neue Machina Ultra-Bold"/>
              <a:cs typeface="Neue Machina Ultra-Bold"/>
              <a:sym typeface="Neue Machina Ultra-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7640976" y="6813467"/>
            <a:ext cx="3006042" cy="4390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21"/>
              </a:lnSpc>
            </a:pPr>
            <a:r>
              <a:rPr lang="en-US" sz="2586" b="1" dirty="0">
                <a:solidFill>
                  <a:srgbClr val="01204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AMIR OLIMI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0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 descr="Изображение выглядит как текст, линия, График, диаграмма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B35044FD-34A3-FE21-EA9C-6025A85DE5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2458171"/>
            <a:ext cx="11498698" cy="4742729"/>
          </a:xfrm>
          <a:prstGeom prst="rect">
            <a:avLst/>
          </a:prstGeom>
        </p:spPr>
      </p:pic>
      <p:sp>
        <p:nvSpPr>
          <p:cNvPr id="2" name="Freeform 2"/>
          <p:cNvSpPr/>
          <p:nvPr/>
        </p:nvSpPr>
        <p:spPr>
          <a:xfrm>
            <a:off x="-5586295" y="-2705100"/>
            <a:ext cx="11805542" cy="11805542"/>
          </a:xfrm>
          <a:custGeom>
            <a:avLst/>
            <a:gdLst/>
            <a:ahLst/>
            <a:cxnLst/>
            <a:rect l="l" t="t" r="r" b="b"/>
            <a:pathLst>
              <a:path w="11805542" h="11805542">
                <a:moveTo>
                  <a:pt x="0" y="0"/>
                </a:moveTo>
                <a:lnTo>
                  <a:pt x="11805542" y="0"/>
                </a:lnTo>
                <a:lnTo>
                  <a:pt x="11805542" y="11805541"/>
                </a:lnTo>
                <a:lnTo>
                  <a:pt x="0" y="118055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1365435">
            <a:off x="-3963932" y="483937"/>
            <a:ext cx="6282382" cy="6378053"/>
          </a:xfrm>
          <a:custGeom>
            <a:avLst/>
            <a:gdLst/>
            <a:ahLst/>
            <a:cxnLst/>
            <a:rect l="l" t="t" r="r" b="b"/>
            <a:pathLst>
              <a:path w="6282382" h="6378053">
                <a:moveTo>
                  <a:pt x="0" y="0"/>
                </a:moveTo>
                <a:lnTo>
                  <a:pt x="6282382" y="0"/>
                </a:lnTo>
                <a:lnTo>
                  <a:pt x="6282382" y="6378053"/>
                </a:lnTo>
                <a:lnTo>
                  <a:pt x="0" y="637805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1203420" y="1177460"/>
            <a:ext cx="11805542" cy="11805542"/>
          </a:xfrm>
          <a:custGeom>
            <a:avLst/>
            <a:gdLst/>
            <a:ahLst/>
            <a:cxnLst/>
            <a:rect l="l" t="t" r="r" b="b"/>
            <a:pathLst>
              <a:path w="11805542" h="11805542">
                <a:moveTo>
                  <a:pt x="0" y="0"/>
                </a:moveTo>
                <a:lnTo>
                  <a:pt x="11805542" y="0"/>
                </a:lnTo>
                <a:lnTo>
                  <a:pt x="11805542" y="11805542"/>
                </a:lnTo>
                <a:lnTo>
                  <a:pt x="0" y="1180554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3106400" y="4762531"/>
            <a:ext cx="8893252" cy="8315191"/>
          </a:xfrm>
          <a:custGeom>
            <a:avLst/>
            <a:gdLst/>
            <a:ahLst/>
            <a:cxnLst/>
            <a:rect l="l" t="t" r="r" b="b"/>
            <a:pathLst>
              <a:path w="8893252" h="8315191">
                <a:moveTo>
                  <a:pt x="0" y="0"/>
                </a:moveTo>
                <a:lnTo>
                  <a:pt x="8893252" y="0"/>
                </a:lnTo>
                <a:lnTo>
                  <a:pt x="8893252" y="8315190"/>
                </a:lnTo>
                <a:lnTo>
                  <a:pt x="0" y="831519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0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354044" y="1024236"/>
            <a:ext cx="6896632" cy="6896632"/>
          </a:xfrm>
          <a:custGeom>
            <a:avLst/>
            <a:gdLst/>
            <a:ahLst/>
            <a:cxnLst/>
            <a:rect l="l" t="t" r="r" b="b"/>
            <a:pathLst>
              <a:path w="6896632" h="6896632">
                <a:moveTo>
                  <a:pt x="0" y="0"/>
                </a:moveTo>
                <a:lnTo>
                  <a:pt x="6896633" y="0"/>
                </a:lnTo>
                <a:lnTo>
                  <a:pt x="6896633" y="6896632"/>
                </a:lnTo>
                <a:lnTo>
                  <a:pt x="0" y="68966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4831439" y="3191290"/>
            <a:ext cx="8086060" cy="8086060"/>
          </a:xfrm>
          <a:custGeom>
            <a:avLst/>
            <a:gdLst/>
            <a:ahLst/>
            <a:cxnLst/>
            <a:rect l="l" t="t" r="r" b="b"/>
            <a:pathLst>
              <a:path w="8086060" h="8086060">
                <a:moveTo>
                  <a:pt x="0" y="0"/>
                </a:moveTo>
                <a:lnTo>
                  <a:pt x="8086061" y="0"/>
                </a:lnTo>
                <a:lnTo>
                  <a:pt x="8086061" y="8086061"/>
                </a:lnTo>
                <a:lnTo>
                  <a:pt x="0" y="80860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5400000">
            <a:off x="11928816" y="449266"/>
            <a:ext cx="12718369" cy="9388469"/>
          </a:xfrm>
          <a:custGeom>
            <a:avLst/>
            <a:gdLst/>
            <a:ahLst/>
            <a:cxnLst/>
            <a:rect l="l" t="t" r="r" b="b"/>
            <a:pathLst>
              <a:path w="12718369" h="9388469">
                <a:moveTo>
                  <a:pt x="0" y="0"/>
                </a:moveTo>
                <a:lnTo>
                  <a:pt x="12718368" y="0"/>
                </a:lnTo>
                <a:lnTo>
                  <a:pt x="12718368" y="9388468"/>
                </a:lnTo>
                <a:lnTo>
                  <a:pt x="0" y="938846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1823539" y="2903539"/>
            <a:ext cx="5366128" cy="5017329"/>
          </a:xfrm>
          <a:custGeom>
            <a:avLst/>
            <a:gdLst/>
            <a:ahLst/>
            <a:cxnLst/>
            <a:rect l="l" t="t" r="r" b="b"/>
            <a:pathLst>
              <a:path w="5366128" h="5017329">
                <a:moveTo>
                  <a:pt x="0" y="0"/>
                </a:moveTo>
                <a:lnTo>
                  <a:pt x="5366128" y="0"/>
                </a:lnTo>
                <a:lnTo>
                  <a:pt x="5366128" y="5017329"/>
                </a:lnTo>
                <a:lnTo>
                  <a:pt x="0" y="501732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1" name="Freeform 6">
            <a:extLst>
              <a:ext uri="{FF2B5EF4-FFF2-40B4-BE49-F238E27FC236}">
                <a16:creationId xmlns:a16="http://schemas.microsoft.com/office/drawing/2014/main" id="{C1348545-DEA3-1D2D-703F-7BAA624EC78D}"/>
              </a:ext>
            </a:extLst>
          </p:cNvPr>
          <p:cNvSpPr/>
          <p:nvPr/>
        </p:nvSpPr>
        <p:spPr>
          <a:xfrm>
            <a:off x="11759425" y="2470630"/>
            <a:ext cx="8959061" cy="6831284"/>
          </a:xfrm>
          <a:custGeom>
            <a:avLst/>
            <a:gdLst/>
            <a:ahLst/>
            <a:cxnLst/>
            <a:rect l="l" t="t" r="r" b="b"/>
            <a:pathLst>
              <a:path w="8959061" h="6831284">
                <a:moveTo>
                  <a:pt x="0" y="0"/>
                </a:moveTo>
                <a:lnTo>
                  <a:pt x="8959061" y="0"/>
                </a:lnTo>
                <a:lnTo>
                  <a:pt x="8959061" y="6831283"/>
                </a:lnTo>
                <a:lnTo>
                  <a:pt x="0" y="683128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3838774" y="2455976"/>
            <a:ext cx="9388468" cy="51410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3667"/>
              </a:lnSpc>
            </a:pPr>
            <a:r>
              <a:rPr lang="ru-RU" sz="9762" b="1" dirty="0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СПАСИБО </a:t>
            </a:r>
          </a:p>
          <a:p>
            <a:pPr algn="ctr">
              <a:lnSpc>
                <a:spcPts val="13667"/>
              </a:lnSpc>
            </a:pPr>
            <a:r>
              <a:rPr lang="ru-RU" sz="9762" b="1" dirty="0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ЗА ВНИМАНИЕ</a:t>
            </a:r>
            <a:endParaRPr lang="en-US" sz="9762" b="1" dirty="0">
              <a:solidFill>
                <a:srgbClr val="FFFFFF"/>
              </a:solidFill>
              <a:latin typeface="Neue Machina Ultra-Bold"/>
              <a:ea typeface="Neue Machina Ultra-Bold"/>
              <a:cs typeface="Neue Machina Ultra-Bold"/>
              <a:sym typeface="Neue Machina Ultra-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0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>
            <a:extLst>
              <a:ext uri="{FF2B5EF4-FFF2-40B4-BE49-F238E27FC236}">
                <a16:creationId xmlns:a16="http://schemas.microsoft.com/office/drawing/2014/main" id="{517EA99C-7B68-1170-65CB-4526B7856AF8}"/>
              </a:ext>
            </a:extLst>
          </p:cNvPr>
          <p:cNvSpPr/>
          <p:nvPr/>
        </p:nvSpPr>
        <p:spPr>
          <a:xfrm>
            <a:off x="6006910" y="6751602"/>
            <a:ext cx="4327479" cy="600872"/>
          </a:xfrm>
          <a:custGeom>
            <a:avLst/>
            <a:gdLst/>
            <a:ahLst/>
            <a:cxnLst/>
            <a:rect l="l" t="t" r="r" b="b"/>
            <a:pathLst>
              <a:path w="4327479" h="600872">
                <a:moveTo>
                  <a:pt x="0" y="0"/>
                </a:moveTo>
                <a:lnTo>
                  <a:pt x="4327478" y="0"/>
                </a:lnTo>
                <a:lnTo>
                  <a:pt x="4327478" y="600872"/>
                </a:lnTo>
                <a:lnTo>
                  <a:pt x="0" y="6008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71533" b="-71533"/>
            </a:stretch>
          </a:blipFill>
        </p:spPr>
        <p:txBody>
          <a:bodyPr/>
          <a:lstStyle/>
          <a:p>
            <a:endParaRPr lang="ru-RU" dirty="0"/>
          </a:p>
        </p:txBody>
      </p:sp>
      <p:sp>
        <p:nvSpPr>
          <p:cNvPr id="2" name="Freeform 2"/>
          <p:cNvSpPr/>
          <p:nvPr/>
        </p:nvSpPr>
        <p:spPr>
          <a:xfrm>
            <a:off x="-3875567" y="-5108501"/>
            <a:ext cx="9808535" cy="9808535"/>
          </a:xfrm>
          <a:custGeom>
            <a:avLst/>
            <a:gdLst/>
            <a:ahLst/>
            <a:cxnLst/>
            <a:rect l="l" t="t" r="r" b="b"/>
            <a:pathLst>
              <a:path w="9808535" h="9808535">
                <a:moveTo>
                  <a:pt x="0" y="0"/>
                </a:moveTo>
                <a:lnTo>
                  <a:pt x="9808534" y="0"/>
                </a:lnTo>
                <a:lnTo>
                  <a:pt x="9808534" y="9808535"/>
                </a:lnTo>
                <a:lnTo>
                  <a:pt x="0" y="98085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823539" y="6359184"/>
            <a:ext cx="8086060" cy="8086060"/>
          </a:xfrm>
          <a:custGeom>
            <a:avLst/>
            <a:gdLst/>
            <a:ahLst/>
            <a:cxnLst/>
            <a:rect l="l" t="t" r="r" b="b"/>
            <a:pathLst>
              <a:path w="8086060" h="8086060">
                <a:moveTo>
                  <a:pt x="0" y="0"/>
                </a:moveTo>
                <a:lnTo>
                  <a:pt x="8086060" y="0"/>
                </a:lnTo>
                <a:lnTo>
                  <a:pt x="8086060" y="8086061"/>
                </a:lnTo>
                <a:lnTo>
                  <a:pt x="0" y="808606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6956100">
            <a:off x="8814145" y="1901419"/>
            <a:ext cx="12718369" cy="9388469"/>
          </a:xfrm>
          <a:custGeom>
            <a:avLst/>
            <a:gdLst/>
            <a:ahLst/>
            <a:cxnLst/>
            <a:rect l="l" t="t" r="r" b="b"/>
            <a:pathLst>
              <a:path w="12718369" h="9388469">
                <a:moveTo>
                  <a:pt x="0" y="0"/>
                </a:moveTo>
                <a:lnTo>
                  <a:pt x="12718369" y="0"/>
                </a:lnTo>
                <a:lnTo>
                  <a:pt x="12718369" y="9388469"/>
                </a:lnTo>
                <a:lnTo>
                  <a:pt x="0" y="938846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RU" dirty="0"/>
          </a:p>
        </p:txBody>
      </p:sp>
      <p:sp>
        <p:nvSpPr>
          <p:cNvPr id="5" name="Freeform 5"/>
          <p:cNvSpPr/>
          <p:nvPr/>
        </p:nvSpPr>
        <p:spPr>
          <a:xfrm>
            <a:off x="685800" y="986134"/>
            <a:ext cx="2292647" cy="2635226"/>
          </a:xfrm>
          <a:custGeom>
            <a:avLst/>
            <a:gdLst/>
            <a:ahLst/>
            <a:cxnLst/>
            <a:rect l="l" t="t" r="r" b="b"/>
            <a:pathLst>
              <a:path w="2292647" h="2635226">
                <a:moveTo>
                  <a:pt x="0" y="0"/>
                </a:moveTo>
                <a:lnTo>
                  <a:pt x="2292647" y="0"/>
                </a:lnTo>
                <a:lnTo>
                  <a:pt x="2292647" y="2635227"/>
                </a:lnTo>
                <a:lnTo>
                  <a:pt x="0" y="263522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2376784">
            <a:off x="302000" y="8446869"/>
            <a:ext cx="5153321" cy="3040459"/>
          </a:xfrm>
          <a:custGeom>
            <a:avLst/>
            <a:gdLst/>
            <a:ahLst/>
            <a:cxnLst/>
            <a:rect l="l" t="t" r="r" b="b"/>
            <a:pathLst>
              <a:path w="5153321" h="3040459">
                <a:moveTo>
                  <a:pt x="0" y="0"/>
                </a:moveTo>
                <a:lnTo>
                  <a:pt x="5153321" y="0"/>
                </a:lnTo>
                <a:lnTo>
                  <a:pt x="5153321" y="3040460"/>
                </a:lnTo>
                <a:lnTo>
                  <a:pt x="0" y="304046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3156661" y="3094090"/>
            <a:ext cx="6888896" cy="7185289"/>
          </a:xfrm>
          <a:custGeom>
            <a:avLst/>
            <a:gdLst/>
            <a:ahLst/>
            <a:cxnLst/>
            <a:rect l="l" t="t" r="r" b="b"/>
            <a:pathLst>
              <a:path w="6888896" h="7185289">
                <a:moveTo>
                  <a:pt x="0" y="0"/>
                </a:moveTo>
                <a:lnTo>
                  <a:pt x="6888897" y="0"/>
                </a:lnTo>
                <a:lnTo>
                  <a:pt x="6888897" y="7185290"/>
                </a:lnTo>
                <a:lnTo>
                  <a:pt x="0" y="718529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2326522" y="2270459"/>
            <a:ext cx="13634955" cy="17478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4740"/>
              </a:lnSpc>
            </a:pPr>
            <a:r>
              <a:rPr lang="ru-RU" sz="10529" b="1" dirty="0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Реальные данные </a:t>
            </a:r>
            <a:endParaRPr lang="en-US" sz="10529" b="1" dirty="0">
              <a:solidFill>
                <a:srgbClr val="FFFFFF"/>
              </a:solidFill>
              <a:latin typeface="Neue Machina Ultra-Bold"/>
              <a:ea typeface="Neue Machina Ultra-Bold"/>
              <a:cs typeface="Neue Machina Ultra-Bold"/>
              <a:sym typeface="Neue Machina Ultra-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2649927" y="4512985"/>
            <a:ext cx="9387893" cy="13515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621"/>
              </a:lnSpc>
            </a:pPr>
            <a:r>
              <a:rPr lang="ru-RU" sz="2800" b="1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Данные были получены с официального сайта Национального Банка Таджикистана с </a:t>
            </a:r>
            <a:r>
              <a:rPr lang="ru-RU" sz="2800" b="1" i="1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13 июня 2017 </a:t>
            </a:r>
            <a:r>
              <a:rPr lang="ru-RU" sz="2800" b="1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до </a:t>
            </a:r>
            <a:r>
              <a:rPr lang="ru-RU" sz="2800" b="1" i="1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7 мая 2025 </a:t>
            </a:r>
            <a:r>
              <a:rPr lang="ru-RU" sz="2800" b="1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года 2886 записей </a:t>
            </a:r>
            <a:endParaRPr lang="en-US" sz="2800" b="1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189BE9-239A-5A52-2384-1BEB461CBD13}"/>
              </a:ext>
            </a:extLst>
          </p:cNvPr>
          <p:cNvSpPr txBox="1"/>
          <p:nvPr/>
        </p:nvSpPr>
        <p:spPr>
          <a:xfrm>
            <a:off x="6560279" y="6834542"/>
            <a:ext cx="3236384" cy="4349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621"/>
              </a:lnSpc>
            </a:pPr>
            <a:r>
              <a:rPr lang="ru-RU" sz="2800" b="1" dirty="0">
                <a:solidFill>
                  <a:srgbClr val="01204C"/>
                </a:solidFill>
                <a:latin typeface="Montserrat"/>
                <a:ea typeface="Montserrat"/>
                <a:cs typeface="Montserrat"/>
                <a:sym typeface="Montserrat"/>
              </a:rPr>
              <a:t>→ 2886 записей ← </a:t>
            </a:r>
            <a:endParaRPr lang="en-US" sz="2800" b="1" dirty="0">
              <a:solidFill>
                <a:srgbClr val="01204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1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2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/>
      <p:bldP spid="9" grpId="0"/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0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833134">
            <a:off x="-234626" y="7511228"/>
            <a:ext cx="8732717" cy="6446333"/>
          </a:xfrm>
          <a:custGeom>
            <a:avLst/>
            <a:gdLst/>
            <a:ahLst/>
            <a:cxnLst/>
            <a:rect l="l" t="t" r="r" b="b"/>
            <a:pathLst>
              <a:path w="8732717" h="6446333">
                <a:moveTo>
                  <a:pt x="0" y="0"/>
                </a:moveTo>
                <a:lnTo>
                  <a:pt x="8732717" y="0"/>
                </a:lnTo>
                <a:lnTo>
                  <a:pt x="8732717" y="6446332"/>
                </a:lnTo>
                <a:lnTo>
                  <a:pt x="0" y="64463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686091" y="-3553501"/>
            <a:ext cx="7966832" cy="7966832"/>
          </a:xfrm>
          <a:custGeom>
            <a:avLst/>
            <a:gdLst/>
            <a:ahLst/>
            <a:cxnLst/>
            <a:rect l="l" t="t" r="r" b="b"/>
            <a:pathLst>
              <a:path w="7966832" h="7966832">
                <a:moveTo>
                  <a:pt x="0" y="0"/>
                </a:moveTo>
                <a:lnTo>
                  <a:pt x="7966832" y="0"/>
                </a:lnTo>
                <a:lnTo>
                  <a:pt x="7966832" y="7966832"/>
                </a:lnTo>
                <a:lnTo>
                  <a:pt x="0" y="79668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3500499" y="-175159"/>
            <a:ext cx="7517602" cy="10637319"/>
          </a:xfrm>
          <a:custGeom>
            <a:avLst/>
            <a:gdLst/>
            <a:ahLst/>
            <a:cxnLst/>
            <a:rect l="l" t="t" r="r" b="b"/>
            <a:pathLst>
              <a:path w="7517602" h="10637319">
                <a:moveTo>
                  <a:pt x="0" y="0"/>
                </a:moveTo>
                <a:lnTo>
                  <a:pt x="7517602" y="0"/>
                </a:lnTo>
                <a:lnTo>
                  <a:pt x="7517602" y="10637318"/>
                </a:lnTo>
                <a:lnTo>
                  <a:pt x="0" y="1063731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t="-14573" r="-62119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2802533" y="429915"/>
            <a:ext cx="3874294" cy="2862135"/>
          </a:xfrm>
          <a:custGeom>
            <a:avLst/>
            <a:gdLst/>
            <a:ahLst/>
            <a:cxnLst/>
            <a:rect l="l" t="t" r="r" b="b"/>
            <a:pathLst>
              <a:path w="3874294" h="2862135">
                <a:moveTo>
                  <a:pt x="0" y="0"/>
                </a:moveTo>
                <a:lnTo>
                  <a:pt x="3874295" y="0"/>
                </a:lnTo>
                <a:lnTo>
                  <a:pt x="3874295" y="2862135"/>
                </a:lnTo>
                <a:lnTo>
                  <a:pt x="0" y="286213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4047971" y="4422123"/>
            <a:ext cx="8959061" cy="6831284"/>
          </a:xfrm>
          <a:custGeom>
            <a:avLst/>
            <a:gdLst/>
            <a:ahLst/>
            <a:cxnLst/>
            <a:rect l="l" t="t" r="r" b="b"/>
            <a:pathLst>
              <a:path w="8959061" h="6831284">
                <a:moveTo>
                  <a:pt x="0" y="0"/>
                </a:moveTo>
                <a:lnTo>
                  <a:pt x="8959061" y="0"/>
                </a:lnTo>
                <a:lnTo>
                  <a:pt x="8959061" y="6831283"/>
                </a:lnTo>
                <a:lnTo>
                  <a:pt x="0" y="683128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3117001" y="2815050"/>
            <a:ext cx="12177588" cy="16273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3667"/>
              </a:lnSpc>
            </a:pPr>
            <a:r>
              <a:rPr lang="ru-RU" sz="9762" b="1" dirty="0">
                <a:solidFill>
                  <a:srgbClr val="00FEF9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ЗАДАЧА МОДЕЛИ</a:t>
            </a:r>
            <a:endParaRPr lang="en-US" sz="9762" b="1" dirty="0">
              <a:solidFill>
                <a:srgbClr val="00FEF9"/>
              </a:solidFill>
              <a:latin typeface="Neue Machina Ultra-Bold"/>
              <a:ea typeface="Neue Machina Ultra-Bold"/>
              <a:cs typeface="Neue Machina Ultra-Bold"/>
              <a:sym typeface="Neue Machina Ultra-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4664469" y="4959820"/>
            <a:ext cx="8959061" cy="31234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057"/>
              </a:lnSpc>
            </a:pPr>
            <a:r>
              <a:rPr lang="ru-RU" sz="3400" dirty="0">
                <a:solidFill>
                  <a:schemeClr val="bg1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Модель это инструмент для:</a:t>
            </a:r>
            <a:endParaRPr lang="en-US" sz="3400" dirty="0">
              <a:solidFill>
                <a:schemeClr val="bg1"/>
              </a:solidFill>
              <a:latin typeface="Times New Roman" panose="02020603050405020304" pitchFamily="18" charset="0"/>
              <a:ea typeface="Montserrat"/>
              <a:cs typeface="Times New Roman" panose="02020603050405020304" pitchFamily="18" charset="0"/>
              <a:sym typeface="Montserrat"/>
            </a:endParaRPr>
          </a:p>
          <a:p>
            <a:pPr marL="514350" indent="-514350">
              <a:lnSpc>
                <a:spcPts val="4057"/>
              </a:lnSpc>
              <a:buFont typeface="Arial" panose="020B0604020202020204" pitchFamily="34" charset="0"/>
              <a:buChar char="•"/>
            </a:pPr>
            <a:r>
              <a:rPr lang="ru-RU" sz="3400" b="1" dirty="0">
                <a:solidFill>
                  <a:schemeClr val="bg1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Предсказания</a:t>
            </a:r>
            <a:r>
              <a:rPr lang="ru-RU" sz="3400" dirty="0">
                <a:solidFill>
                  <a:schemeClr val="bg1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 будущих значений</a:t>
            </a:r>
            <a:endParaRPr lang="en-US" sz="3400" dirty="0">
              <a:solidFill>
                <a:schemeClr val="bg1"/>
              </a:solidFill>
              <a:latin typeface="Times New Roman" panose="02020603050405020304" pitchFamily="18" charset="0"/>
              <a:ea typeface="Montserrat"/>
              <a:cs typeface="Times New Roman" panose="02020603050405020304" pitchFamily="18" charset="0"/>
              <a:sym typeface="Montserrat"/>
            </a:endParaRPr>
          </a:p>
          <a:p>
            <a:pPr marL="514350" indent="-514350">
              <a:lnSpc>
                <a:spcPts val="4057"/>
              </a:lnSpc>
              <a:buFont typeface="Arial" panose="020B0604020202020204" pitchFamily="34" charset="0"/>
              <a:buChar char="•"/>
            </a:pPr>
            <a:r>
              <a:rPr lang="ru-RU" sz="3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Автоматизации решений банка</a:t>
            </a:r>
            <a:r>
              <a:rPr lang="ru-RU" sz="3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которые обычно принимает человек</a:t>
            </a:r>
            <a:endParaRPr lang="en-US" sz="3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>
              <a:lnSpc>
                <a:spcPts val="4057"/>
              </a:lnSpc>
              <a:buFont typeface="Arial" panose="020B0604020202020204" pitchFamily="34" charset="0"/>
              <a:buChar char="•"/>
            </a:pPr>
            <a:r>
              <a:rPr lang="ru-RU" sz="3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Извлечения прибыли</a:t>
            </a:r>
            <a:r>
              <a:rPr lang="ru-RU" sz="3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— например, купить золото по низкой цене и продать по высокой</a:t>
            </a:r>
            <a:endParaRPr lang="en-US" sz="3400" dirty="0">
              <a:solidFill>
                <a:schemeClr val="bg1"/>
              </a:solidFill>
              <a:latin typeface="Times New Roman" panose="02020603050405020304" pitchFamily="18" charset="0"/>
              <a:ea typeface="Montserrat"/>
              <a:cs typeface="Times New Roman" panose="02020603050405020304" pitchFamily="18" charset="0"/>
              <a:sym typeface="Montserra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0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1941393" y="2797072"/>
            <a:ext cx="4290504" cy="6461228"/>
            <a:chOff x="0" y="0"/>
            <a:chExt cx="1565187" cy="2357074"/>
          </a:xfrm>
          <a:solidFill>
            <a:srgbClr val="162E4D"/>
          </a:solidFill>
        </p:grpSpPr>
        <p:sp>
          <p:nvSpPr>
            <p:cNvPr id="5" name="Freeform 5"/>
            <p:cNvSpPr/>
            <p:nvPr/>
          </p:nvSpPr>
          <p:spPr>
            <a:xfrm>
              <a:off x="0" y="0"/>
              <a:ext cx="1565188" cy="2357074"/>
            </a:xfrm>
            <a:custGeom>
              <a:avLst/>
              <a:gdLst/>
              <a:ahLst/>
              <a:cxnLst/>
              <a:rect l="l" t="t" r="r" b="b"/>
              <a:pathLst>
                <a:path w="1565188" h="2357074">
                  <a:moveTo>
                    <a:pt x="1440727" y="2357074"/>
                  </a:moveTo>
                  <a:lnTo>
                    <a:pt x="124460" y="2357074"/>
                  </a:lnTo>
                  <a:cubicBezTo>
                    <a:pt x="55880" y="2357074"/>
                    <a:pt x="0" y="2301194"/>
                    <a:pt x="0" y="223261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40727" y="0"/>
                  </a:lnTo>
                  <a:cubicBezTo>
                    <a:pt x="1509307" y="0"/>
                    <a:pt x="1565188" y="55880"/>
                    <a:pt x="1565188" y="124460"/>
                  </a:cubicBezTo>
                  <a:lnTo>
                    <a:pt x="1565188" y="2232614"/>
                  </a:lnTo>
                  <a:cubicBezTo>
                    <a:pt x="1565188" y="2301194"/>
                    <a:pt x="1509307" y="2357074"/>
                    <a:pt x="1440727" y="2357074"/>
                  </a:cubicBezTo>
                  <a:close/>
                </a:path>
              </a:pathLst>
            </a:custGeom>
            <a:grpFill/>
          </p:spPr>
        </p:sp>
      </p:grpSp>
      <p:grpSp>
        <p:nvGrpSpPr>
          <p:cNvPr id="9" name="Group 9"/>
          <p:cNvGrpSpPr/>
          <p:nvPr/>
        </p:nvGrpSpPr>
        <p:grpSpPr>
          <a:xfrm>
            <a:off x="6960403" y="2797072"/>
            <a:ext cx="4290507" cy="6461228"/>
            <a:chOff x="591221" y="1470323"/>
            <a:chExt cx="1565188" cy="2357074"/>
          </a:xfrm>
          <a:solidFill>
            <a:srgbClr val="103458"/>
          </a:solidFill>
        </p:grpSpPr>
        <p:sp>
          <p:nvSpPr>
            <p:cNvPr id="10" name="Freeform 10"/>
            <p:cNvSpPr/>
            <p:nvPr/>
          </p:nvSpPr>
          <p:spPr>
            <a:xfrm>
              <a:off x="591221" y="1470323"/>
              <a:ext cx="1565188" cy="2357074"/>
            </a:xfrm>
            <a:custGeom>
              <a:avLst/>
              <a:gdLst/>
              <a:ahLst/>
              <a:cxnLst/>
              <a:rect l="l" t="t" r="r" b="b"/>
              <a:pathLst>
                <a:path w="1565188" h="2357074">
                  <a:moveTo>
                    <a:pt x="1440727" y="2357074"/>
                  </a:moveTo>
                  <a:lnTo>
                    <a:pt x="124460" y="2357074"/>
                  </a:lnTo>
                  <a:cubicBezTo>
                    <a:pt x="55880" y="2357074"/>
                    <a:pt x="0" y="2301194"/>
                    <a:pt x="0" y="223261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40727" y="0"/>
                  </a:lnTo>
                  <a:cubicBezTo>
                    <a:pt x="1509307" y="0"/>
                    <a:pt x="1565188" y="55880"/>
                    <a:pt x="1565188" y="124460"/>
                  </a:cubicBezTo>
                  <a:lnTo>
                    <a:pt x="1565188" y="2232614"/>
                  </a:lnTo>
                  <a:cubicBezTo>
                    <a:pt x="1565188" y="2301194"/>
                    <a:pt x="1509307" y="2357074"/>
                    <a:pt x="1440727" y="2357074"/>
                  </a:cubicBezTo>
                  <a:close/>
                </a:path>
              </a:pathLst>
            </a:custGeom>
            <a:grpFill/>
          </p:spPr>
        </p:sp>
      </p:grpSp>
      <p:grpSp>
        <p:nvGrpSpPr>
          <p:cNvPr id="14" name="Group 14"/>
          <p:cNvGrpSpPr/>
          <p:nvPr/>
        </p:nvGrpSpPr>
        <p:grpSpPr>
          <a:xfrm>
            <a:off x="11979413" y="2797072"/>
            <a:ext cx="4290504" cy="6461228"/>
            <a:chOff x="0" y="0"/>
            <a:chExt cx="1565187" cy="2357074"/>
          </a:xfrm>
          <a:solidFill>
            <a:srgbClr val="031C39"/>
          </a:solidFill>
        </p:grpSpPr>
        <p:sp>
          <p:nvSpPr>
            <p:cNvPr id="15" name="Freeform 15"/>
            <p:cNvSpPr/>
            <p:nvPr/>
          </p:nvSpPr>
          <p:spPr>
            <a:xfrm>
              <a:off x="0" y="0"/>
              <a:ext cx="1565188" cy="2357074"/>
            </a:xfrm>
            <a:custGeom>
              <a:avLst/>
              <a:gdLst/>
              <a:ahLst/>
              <a:cxnLst/>
              <a:rect l="l" t="t" r="r" b="b"/>
              <a:pathLst>
                <a:path w="1565188" h="2357074">
                  <a:moveTo>
                    <a:pt x="1440727" y="2357074"/>
                  </a:moveTo>
                  <a:lnTo>
                    <a:pt x="124460" y="2357074"/>
                  </a:lnTo>
                  <a:cubicBezTo>
                    <a:pt x="55880" y="2357074"/>
                    <a:pt x="0" y="2301194"/>
                    <a:pt x="0" y="223261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40727" y="0"/>
                  </a:lnTo>
                  <a:cubicBezTo>
                    <a:pt x="1509307" y="0"/>
                    <a:pt x="1565188" y="55880"/>
                    <a:pt x="1565188" y="124460"/>
                  </a:cubicBezTo>
                  <a:lnTo>
                    <a:pt x="1565188" y="2232614"/>
                  </a:lnTo>
                  <a:cubicBezTo>
                    <a:pt x="1565188" y="2301194"/>
                    <a:pt x="1509307" y="2357074"/>
                    <a:pt x="1440727" y="2357074"/>
                  </a:cubicBezTo>
                  <a:close/>
                </a:path>
              </a:pathLst>
            </a:custGeom>
            <a:grpFill/>
          </p:spPr>
        </p:sp>
      </p:grpSp>
      <p:sp>
        <p:nvSpPr>
          <p:cNvPr id="21" name="TextBox 21"/>
          <p:cNvSpPr txBox="1"/>
          <p:nvPr/>
        </p:nvSpPr>
        <p:spPr>
          <a:xfrm>
            <a:off x="5546105" y="597233"/>
            <a:ext cx="7119102" cy="1685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667"/>
              </a:lnSpc>
            </a:pPr>
            <a:r>
              <a:rPr lang="ru-RU" sz="10000" b="1" dirty="0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МЕТРИКИ</a:t>
            </a:r>
            <a:endParaRPr lang="en-US" sz="10000" b="1" dirty="0">
              <a:solidFill>
                <a:srgbClr val="FFFFFF"/>
              </a:solidFill>
              <a:latin typeface="Neue Machina Ultra-Bold"/>
              <a:ea typeface="Neue Machina Ultra-Bold"/>
              <a:cs typeface="Neue Machina Ultra-Bold"/>
              <a:sym typeface="Neue Machina Ultra-Bold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7235886" y="3483416"/>
            <a:ext cx="3594618" cy="4744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74"/>
              </a:lnSpc>
            </a:pPr>
            <a:r>
              <a:rPr lang="en-US" sz="3600" b="1" dirty="0">
                <a:solidFill>
                  <a:srgbClr val="00FEF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 squared</a:t>
            </a:r>
          </a:p>
        </p:txBody>
      </p:sp>
      <p:pic>
        <p:nvPicPr>
          <p:cNvPr id="32" name="Рисунок 31" descr="Изображение выглядит как текст, Шрифт, Графика, снимок экрана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C1E41D7C-C35B-95BB-FAA4-08D0211F5F5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782" t="31250" r="3060" b="32982"/>
          <a:stretch/>
        </p:blipFill>
        <p:spPr>
          <a:xfrm>
            <a:off x="2133002" y="6918303"/>
            <a:ext cx="3907288" cy="1022089"/>
          </a:xfrm>
          <a:prstGeom prst="rect">
            <a:avLst/>
          </a:prstGeom>
        </p:spPr>
      </p:pic>
      <p:pic>
        <p:nvPicPr>
          <p:cNvPr id="34" name="Рисунок 33" descr="Изображение выглядит как текст, Шрифт, рукописный текст, Графика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4D03CA3A-AD88-BB17-BEDE-25F0528316D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9896" t="32786" r="10937" b="34445"/>
          <a:stretch/>
        </p:blipFill>
        <p:spPr>
          <a:xfrm>
            <a:off x="7313951" y="6941904"/>
            <a:ext cx="3532821" cy="974885"/>
          </a:xfrm>
          <a:prstGeom prst="rect">
            <a:avLst/>
          </a:prstGeom>
        </p:spPr>
      </p:pic>
      <p:sp>
        <p:nvSpPr>
          <p:cNvPr id="2" name="Freeform 2"/>
          <p:cNvSpPr/>
          <p:nvPr/>
        </p:nvSpPr>
        <p:spPr>
          <a:xfrm>
            <a:off x="-3362489" y="-2359514"/>
            <a:ext cx="8831880" cy="8831880"/>
          </a:xfrm>
          <a:custGeom>
            <a:avLst/>
            <a:gdLst/>
            <a:ahLst/>
            <a:cxnLst/>
            <a:rect l="l" t="t" r="r" b="b"/>
            <a:pathLst>
              <a:path w="8831880" h="8831880">
                <a:moveTo>
                  <a:pt x="0" y="0"/>
                </a:moveTo>
                <a:lnTo>
                  <a:pt x="8831880" y="0"/>
                </a:lnTo>
                <a:lnTo>
                  <a:pt x="8831880" y="8831880"/>
                </a:lnTo>
                <a:lnTo>
                  <a:pt x="0" y="883188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3" name="TextBox 23"/>
          <p:cNvSpPr txBox="1"/>
          <p:nvPr/>
        </p:nvSpPr>
        <p:spPr>
          <a:xfrm>
            <a:off x="2171509" y="3483414"/>
            <a:ext cx="3594618" cy="4744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74"/>
              </a:lnSpc>
            </a:pPr>
            <a:r>
              <a:rPr lang="en-US" sz="3600" b="1" dirty="0">
                <a:solidFill>
                  <a:srgbClr val="00FEF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MAPE</a:t>
            </a:r>
          </a:p>
        </p:txBody>
      </p:sp>
      <p:pic>
        <p:nvPicPr>
          <p:cNvPr id="39" name="Рисунок 38">
            <a:extLst>
              <a:ext uri="{FF2B5EF4-FFF2-40B4-BE49-F238E27FC236}">
                <a16:creationId xmlns:a16="http://schemas.microsoft.com/office/drawing/2014/main" id="{25A32E13-44CB-66ED-22F8-6F185F021A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07428" y="6600395"/>
            <a:ext cx="3634476" cy="1657902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>
            <a:off x="14699674" y="-723900"/>
            <a:ext cx="6511191" cy="11280306"/>
          </a:xfrm>
          <a:custGeom>
            <a:avLst/>
            <a:gdLst/>
            <a:ahLst/>
            <a:cxnLst/>
            <a:rect l="l" t="t" r="r" b="b"/>
            <a:pathLst>
              <a:path w="6511191" h="11280306">
                <a:moveTo>
                  <a:pt x="0" y="0"/>
                </a:moveTo>
                <a:lnTo>
                  <a:pt x="6511190" y="0"/>
                </a:lnTo>
                <a:lnTo>
                  <a:pt x="6511190" y="11280306"/>
                </a:lnTo>
                <a:lnTo>
                  <a:pt x="0" y="1128030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-6862" r="-66382"/>
            </a:stretch>
          </a:blipFill>
        </p:spPr>
      </p:sp>
      <p:sp>
        <p:nvSpPr>
          <p:cNvPr id="29" name="TextBox 29"/>
          <p:cNvSpPr txBox="1"/>
          <p:nvPr/>
        </p:nvSpPr>
        <p:spPr>
          <a:xfrm>
            <a:off x="12274290" y="3483415"/>
            <a:ext cx="3594618" cy="4744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74"/>
              </a:lnSpc>
            </a:pPr>
            <a:r>
              <a:rPr lang="en-US" sz="3600" b="1" dirty="0">
                <a:solidFill>
                  <a:srgbClr val="00FEF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RMSE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2844776" y="4954060"/>
            <a:ext cx="2453646" cy="9703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08"/>
              </a:lnSpc>
            </a:pPr>
            <a:r>
              <a:rPr lang="en-US" sz="2800" b="1" dirty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Root Mean Squared Error</a:t>
            </a:r>
          </a:p>
        </p:txBody>
      </p:sp>
      <p:sp>
        <p:nvSpPr>
          <p:cNvPr id="40" name="TextBox 30">
            <a:extLst>
              <a:ext uri="{FF2B5EF4-FFF2-40B4-BE49-F238E27FC236}">
                <a16:creationId xmlns:a16="http://schemas.microsoft.com/office/drawing/2014/main" id="{6A880866-3E68-7A33-1804-B07F7DC39E44}"/>
              </a:ext>
            </a:extLst>
          </p:cNvPr>
          <p:cNvSpPr txBox="1"/>
          <p:nvPr/>
        </p:nvSpPr>
        <p:spPr>
          <a:xfrm>
            <a:off x="2741995" y="4916253"/>
            <a:ext cx="2453646" cy="12909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08"/>
              </a:lnSpc>
            </a:pPr>
            <a:r>
              <a:rPr lang="en-US" sz="3000" b="1" dirty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Mean Absolute Percentage Error</a:t>
            </a:r>
          </a:p>
        </p:txBody>
      </p:sp>
      <p:sp>
        <p:nvSpPr>
          <p:cNvPr id="41" name="TextBox 30">
            <a:extLst>
              <a:ext uri="{FF2B5EF4-FFF2-40B4-BE49-F238E27FC236}">
                <a16:creationId xmlns:a16="http://schemas.microsoft.com/office/drawing/2014/main" id="{BE2118BB-81E6-EA0A-0A6F-FC21802485E4}"/>
              </a:ext>
            </a:extLst>
          </p:cNvPr>
          <p:cNvSpPr txBox="1"/>
          <p:nvPr/>
        </p:nvSpPr>
        <p:spPr>
          <a:xfrm>
            <a:off x="7552215" y="5143500"/>
            <a:ext cx="2961959" cy="9767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508"/>
              </a:lnSpc>
            </a:pPr>
            <a:r>
              <a:rPr lang="en-US" sz="3000" b="1" dirty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Coefficient </a:t>
            </a:r>
          </a:p>
          <a:p>
            <a:pPr algn="ctr">
              <a:lnSpc>
                <a:spcPts val="2508"/>
              </a:lnSpc>
            </a:pPr>
            <a:r>
              <a:rPr lang="en-US" sz="3000" b="1" dirty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of Determination</a:t>
            </a:r>
          </a:p>
        </p:txBody>
      </p:sp>
      <p:sp>
        <p:nvSpPr>
          <p:cNvPr id="20" name="Freeform 20"/>
          <p:cNvSpPr/>
          <p:nvPr/>
        </p:nvSpPr>
        <p:spPr>
          <a:xfrm rot="-3223036">
            <a:off x="15631061" y="3684321"/>
            <a:ext cx="6022673" cy="3553377"/>
          </a:xfrm>
          <a:custGeom>
            <a:avLst/>
            <a:gdLst/>
            <a:ahLst/>
            <a:cxnLst/>
            <a:rect l="l" t="t" r="r" b="b"/>
            <a:pathLst>
              <a:path w="6022673" h="3553377">
                <a:moveTo>
                  <a:pt x="0" y="0"/>
                </a:moveTo>
                <a:lnTo>
                  <a:pt x="6022673" y="0"/>
                </a:lnTo>
                <a:lnTo>
                  <a:pt x="6022673" y="3553377"/>
                </a:lnTo>
                <a:lnTo>
                  <a:pt x="0" y="355337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 rot="4238979">
            <a:off x="-463520" y="-2056181"/>
            <a:ext cx="3493701" cy="5774713"/>
          </a:xfrm>
          <a:custGeom>
            <a:avLst/>
            <a:gdLst/>
            <a:ahLst/>
            <a:cxnLst/>
            <a:rect l="l" t="t" r="r" b="b"/>
            <a:pathLst>
              <a:path w="3493701" h="5774713">
                <a:moveTo>
                  <a:pt x="0" y="0"/>
                </a:moveTo>
                <a:lnTo>
                  <a:pt x="3493702" y="0"/>
                </a:lnTo>
                <a:lnTo>
                  <a:pt x="3493702" y="5774713"/>
                </a:lnTo>
                <a:lnTo>
                  <a:pt x="0" y="577471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42" name="Freeform 3">
            <a:extLst>
              <a:ext uri="{FF2B5EF4-FFF2-40B4-BE49-F238E27FC236}">
                <a16:creationId xmlns:a16="http://schemas.microsoft.com/office/drawing/2014/main" id="{1CE75DA1-398E-26FC-35C7-C26A7AE6111C}"/>
              </a:ext>
            </a:extLst>
          </p:cNvPr>
          <p:cNvSpPr/>
          <p:nvPr/>
        </p:nvSpPr>
        <p:spPr>
          <a:xfrm rot="6645312">
            <a:off x="-318521" y="5521999"/>
            <a:ext cx="6511191" cy="11280306"/>
          </a:xfrm>
          <a:custGeom>
            <a:avLst/>
            <a:gdLst/>
            <a:ahLst/>
            <a:cxnLst/>
            <a:rect l="l" t="t" r="r" b="b"/>
            <a:pathLst>
              <a:path w="6511191" h="11280306">
                <a:moveTo>
                  <a:pt x="0" y="0"/>
                </a:moveTo>
                <a:lnTo>
                  <a:pt x="6511190" y="0"/>
                </a:lnTo>
                <a:lnTo>
                  <a:pt x="6511190" y="11280306"/>
                </a:lnTo>
                <a:lnTo>
                  <a:pt x="0" y="1128030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-6862" r="-66382"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5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8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0" dur="1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3" grpId="0"/>
      <p:bldP spid="29" grpId="0"/>
      <p:bldP spid="30" grpId="0"/>
      <p:bldP spid="40" grpId="0"/>
      <p:bldP spid="4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0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Freeform 2">
            <a:extLst>
              <a:ext uri="{FF2B5EF4-FFF2-40B4-BE49-F238E27FC236}">
                <a16:creationId xmlns:a16="http://schemas.microsoft.com/office/drawing/2014/main" id="{C8316A07-F7BC-E599-656F-85588F4E801F}"/>
              </a:ext>
            </a:extLst>
          </p:cNvPr>
          <p:cNvSpPr/>
          <p:nvPr/>
        </p:nvSpPr>
        <p:spPr>
          <a:xfrm>
            <a:off x="-3438790" y="-3454026"/>
            <a:ext cx="8996085" cy="8996085"/>
          </a:xfrm>
          <a:custGeom>
            <a:avLst/>
            <a:gdLst/>
            <a:ahLst/>
            <a:cxnLst/>
            <a:rect l="l" t="t" r="r" b="b"/>
            <a:pathLst>
              <a:path w="8996085" h="8996085">
                <a:moveTo>
                  <a:pt x="0" y="0"/>
                </a:moveTo>
                <a:lnTo>
                  <a:pt x="8996085" y="0"/>
                </a:lnTo>
                <a:lnTo>
                  <a:pt x="8996085" y="8996085"/>
                </a:lnTo>
                <a:lnTo>
                  <a:pt x="0" y="89960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" name="Freeform 2"/>
          <p:cNvSpPr/>
          <p:nvPr/>
        </p:nvSpPr>
        <p:spPr>
          <a:xfrm>
            <a:off x="11487719" y="-2942560"/>
            <a:ext cx="8996085" cy="8996085"/>
          </a:xfrm>
          <a:custGeom>
            <a:avLst/>
            <a:gdLst/>
            <a:ahLst/>
            <a:cxnLst/>
            <a:rect l="l" t="t" r="r" b="b"/>
            <a:pathLst>
              <a:path w="8996085" h="8996085">
                <a:moveTo>
                  <a:pt x="0" y="0"/>
                </a:moveTo>
                <a:lnTo>
                  <a:pt x="8996085" y="0"/>
                </a:lnTo>
                <a:lnTo>
                  <a:pt x="8996085" y="8996085"/>
                </a:lnTo>
                <a:lnTo>
                  <a:pt x="0" y="89960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714326" y="6543974"/>
            <a:ext cx="5428652" cy="5428652"/>
          </a:xfrm>
          <a:custGeom>
            <a:avLst/>
            <a:gdLst/>
            <a:ahLst/>
            <a:cxnLst/>
            <a:rect l="l" t="t" r="r" b="b"/>
            <a:pathLst>
              <a:path w="5428652" h="5428652">
                <a:moveTo>
                  <a:pt x="0" y="0"/>
                </a:moveTo>
                <a:lnTo>
                  <a:pt x="5428652" y="0"/>
                </a:lnTo>
                <a:lnTo>
                  <a:pt x="5428652" y="5428652"/>
                </a:lnTo>
                <a:lnTo>
                  <a:pt x="0" y="54286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051077" y="2396873"/>
            <a:ext cx="3307322" cy="3393303"/>
            <a:chOff x="0" y="0"/>
            <a:chExt cx="1565187" cy="181317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565188" cy="1813178"/>
            </a:xfrm>
            <a:custGeom>
              <a:avLst/>
              <a:gdLst/>
              <a:ahLst/>
              <a:cxnLst/>
              <a:rect l="l" t="t" r="r" b="b"/>
              <a:pathLst>
                <a:path w="1565188" h="1813178">
                  <a:moveTo>
                    <a:pt x="1440727" y="1813178"/>
                  </a:moveTo>
                  <a:lnTo>
                    <a:pt x="124460" y="1813178"/>
                  </a:lnTo>
                  <a:cubicBezTo>
                    <a:pt x="55880" y="1813178"/>
                    <a:pt x="0" y="1757298"/>
                    <a:pt x="0" y="168871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40727" y="0"/>
                  </a:lnTo>
                  <a:cubicBezTo>
                    <a:pt x="1509307" y="0"/>
                    <a:pt x="1565188" y="55880"/>
                    <a:pt x="1565188" y="124460"/>
                  </a:cubicBezTo>
                  <a:lnTo>
                    <a:pt x="1565188" y="1688718"/>
                  </a:lnTo>
                  <a:cubicBezTo>
                    <a:pt x="1565188" y="1757298"/>
                    <a:pt x="1509307" y="1813178"/>
                    <a:pt x="1440727" y="1813178"/>
                  </a:cubicBezTo>
                  <a:close/>
                </a:path>
              </a:pathLst>
            </a:custGeom>
            <a:solidFill>
              <a:srgbClr val="2D2F30">
                <a:alpha val="30980"/>
              </a:srgbClr>
            </a:solidFill>
          </p:spPr>
        </p:sp>
      </p:grpSp>
      <p:sp>
        <p:nvSpPr>
          <p:cNvPr id="6" name="AutoShape 6"/>
          <p:cNvSpPr/>
          <p:nvPr/>
        </p:nvSpPr>
        <p:spPr>
          <a:xfrm rot="-5400000" flipV="1">
            <a:off x="3387424" y="4086849"/>
            <a:ext cx="2826068" cy="1335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Freeform 10"/>
          <p:cNvSpPr/>
          <p:nvPr/>
        </p:nvSpPr>
        <p:spPr>
          <a:xfrm>
            <a:off x="14274669" y="6356367"/>
            <a:ext cx="6095177" cy="6095177"/>
          </a:xfrm>
          <a:custGeom>
            <a:avLst/>
            <a:gdLst/>
            <a:ahLst/>
            <a:cxnLst/>
            <a:rect l="l" t="t" r="r" b="b"/>
            <a:pathLst>
              <a:path w="6095177" h="6095177">
                <a:moveTo>
                  <a:pt x="0" y="0"/>
                </a:moveTo>
                <a:lnTo>
                  <a:pt x="6095177" y="0"/>
                </a:lnTo>
                <a:lnTo>
                  <a:pt x="6095177" y="6095177"/>
                </a:lnTo>
                <a:lnTo>
                  <a:pt x="0" y="60951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rot="-320654">
            <a:off x="14587719" y="-233400"/>
            <a:ext cx="4471230" cy="2308815"/>
          </a:xfrm>
          <a:custGeom>
            <a:avLst/>
            <a:gdLst/>
            <a:ahLst/>
            <a:cxnLst/>
            <a:rect l="l" t="t" r="r" b="b"/>
            <a:pathLst>
              <a:path w="4471230" h="2308815">
                <a:moveTo>
                  <a:pt x="0" y="0"/>
                </a:moveTo>
                <a:lnTo>
                  <a:pt x="4471230" y="0"/>
                </a:lnTo>
                <a:lnTo>
                  <a:pt x="4471230" y="2308815"/>
                </a:lnTo>
                <a:lnTo>
                  <a:pt x="0" y="230881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r="-5651"/>
            </a:stretch>
          </a:blipFill>
        </p:spPr>
      </p:sp>
      <p:sp>
        <p:nvSpPr>
          <p:cNvPr id="14" name="Freeform 14"/>
          <p:cNvSpPr/>
          <p:nvPr/>
        </p:nvSpPr>
        <p:spPr>
          <a:xfrm rot="4661459">
            <a:off x="-860948" y="8286627"/>
            <a:ext cx="2778658" cy="2285446"/>
          </a:xfrm>
          <a:custGeom>
            <a:avLst/>
            <a:gdLst/>
            <a:ahLst/>
            <a:cxnLst/>
            <a:rect l="l" t="t" r="r" b="b"/>
            <a:pathLst>
              <a:path w="2778658" h="2285446">
                <a:moveTo>
                  <a:pt x="0" y="0"/>
                </a:moveTo>
                <a:lnTo>
                  <a:pt x="2778658" y="0"/>
                </a:lnTo>
                <a:lnTo>
                  <a:pt x="2778658" y="2285447"/>
                </a:lnTo>
                <a:lnTo>
                  <a:pt x="0" y="228544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5055248" y="6289828"/>
            <a:ext cx="7210834" cy="5994006"/>
          </a:xfrm>
          <a:custGeom>
            <a:avLst/>
            <a:gdLst/>
            <a:ahLst/>
            <a:cxnLst/>
            <a:rect l="l" t="t" r="r" b="b"/>
            <a:pathLst>
              <a:path w="7210834" h="5994006">
                <a:moveTo>
                  <a:pt x="0" y="0"/>
                </a:moveTo>
                <a:lnTo>
                  <a:pt x="7210834" y="0"/>
                </a:lnTo>
                <a:lnTo>
                  <a:pt x="7210834" y="5994006"/>
                </a:lnTo>
                <a:lnTo>
                  <a:pt x="0" y="599400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ru-RU" dirty="0"/>
          </a:p>
        </p:txBody>
      </p:sp>
      <p:sp>
        <p:nvSpPr>
          <p:cNvPr id="16" name="TextBox 16"/>
          <p:cNvSpPr txBox="1"/>
          <p:nvPr/>
        </p:nvSpPr>
        <p:spPr>
          <a:xfrm>
            <a:off x="5461045" y="388825"/>
            <a:ext cx="7119102" cy="1685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667"/>
              </a:lnSpc>
            </a:pPr>
            <a:r>
              <a:rPr lang="ru-RU" sz="9762" b="1" dirty="0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Модели</a:t>
            </a:r>
            <a:endParaRPr lang="en-US" sz="9762" b="1" dirty="0">
              <a:solidFill>
                <a:srgbClr val="FFFFFF"/>
              </a:solidFill>
              <a:latin typeface="Neue Machina Ultra-Bold"/>
              <a:ea typeface="Neue Machina Ultra-Bold"/>
              <a:cs typeface="Neue Machina Ultra-Bold"/>
              <a:sym typeface="Neue Machina Ultra-Bold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747220" y="2659948"/>
            <a:ext cx="2598564" cy="9376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52"/>
              </a:lnSpc>
            </a:pPr>
            <a:r>
              <a:rPr lang="en-US" sz="4000" b="1" dirty="0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ARIMA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391258" y="3977121"/>
            <a:ext cx="2818416" cy="10156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pt-BR" sz="2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RMSE: </a:t>
            </a:r>
            <a:r>
              <a:rPr lang="pt-BR" sz="2200" strike="sngStrik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1616.9 </a:t>
            </a:r>
            <a:r>
              <a:rPr lang="pt-BR" sz="2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| 992.50 </a:t>
            </a:r>
          </a:p>
          <a:p>
            <a:r>
              <a:rPr lang="pt-BR" sz="2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MAPE: </a:t>
            </a:r>
            <a:r>
              <a:rPr lang="pt-BR" sz="2200" strike="sngStrik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0.33</a:t>
            </a:r>
            <a:r>
              <a:rPr lang="pt-BR" sz="2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| 0.17 </a:t>
            </a:r>
          </a:p>
          <a:p>
            <a:r>
              <a:rPr lang="pt-BR" sz="2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R²: </a:t>
            </a:r>
            <a:r>
              <a:rPr lang="pt-BR" sz="2200" strike="sngStrik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-6.8 </a:t>
            </a:r>
            <a:r>
              <a:rPr lang="pt-BR" sz="2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| -1.94</a:t>
            </a:r>
          </a:p>
        </p:txBody>
      </p:sp>
      <p:sp>
        <p:nvSpPr>
          <p:cNvPr id="29" name="AutoShape 6">
            <a:extLst>
              <a:ext uri="{FF2B5EF4-FFF2-40B4-BE49-F238E27FC236}">
                <a16:creationId xmlns:a16="http://schemas.microsoft.com/office/drawing/2014/main" id="{CA74BA22-2ED0-D334-A706-DE5939F97CC0}"/>
              </a:ext>
            </a:extLst>
          </p:cNvPr>
          <p:cNvSpPr/>
          <p:nvPr/>
        </p:nvSpPr>
        <p:spPr>
          <a:xfrm rot="16200000" flipV="1">
            <a:off x="7614237" y="4086849"/>
            <a:ext cx="2826068" cy="1335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0" name="Group 4">
            <a:extLst>
              <a:ext uri="{FF2B5EF4-FFF2-40B4-BE49-F238E27FC236}">
                <a16:creationId xmlns:a16="http://schemas.microsoft.com/office/drawing/2014/main" id="{80F227BC-6629-77B9-E9DC-8AD880003A8F}"/>
              </a:ext>
            </a:extLst>
          </p:cNvPr>
          <p:cNvGrpSpPr/>
          <p:nvPr/>
        </p:nvGrpSpPr>
        <p:grpSpPr>
          <a:xfrm>
            <a:off x="13844868" y="2406076"/>
            <a:ext cx="3307322" cy="3393303"/>
            <a:chOff x="0" y="0"/>
            <a:chExt cx="1565187" cy="1813178"/>
          </a:xfrm>
        </p:grpSpPr>
        <p:sp>
          <p:nvSpPr>
            <p:cNvPr id="31" name="Freeform 5">
              <a:extLst>
                <a:ext uri="{FF2B5EF4-FFF2-40B4-BE49-F238E27FC236}">
                  <a16:creationId xmlns:a16="http://schemas.microsoft.com/office/drawing/2014/main" id="{B3042CB6-16F5-55F6-E437-D6D8E6E83B7E}"/>
                </a:ext>
              </a:extLst>
            </p:cNvPr>
            <p:cNvSpPr/>
            <p:nvPr/>
          </p:nvSpPr>
          <p:spPr>
            <a:xfrm>
              <a:off x="0" y="0"/>
              <a:ext cx="1565188" cy="1813178"/>
            </a:xfrm>
            <a:custGeom>
              <a:avLst/>
              <a:gdLst/>
              <a:ahLst/>
              <a:cxnLst/>
              <a:rect l="l" t="t" r="r" b="b"/>
              <a:pathLst>
                <a:path w="1565188" h="1813178">
                  <a:moveTo>
                    <a:pt x="1440727" y="1813178"/>
                  </a:moveTo>
                  <a:lnTo>
                    <a:pt x="124460" y="1813178"/>
                  </a:lnTo>
                  <a:cubicBezTo>
                    <a:pt x="55880" y="1813178"/>
                    <a:pt x="0" y="1757298"/>
                    <a:pt x="0" y="168871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40727" y="0"/>
                  </a:lnTo>
                  <a:cubicBezTo>
                    <a:pt x="1509307" y="0"/>
                    <a:pt x="1565188" y="55880"/>
                    <a:pt x="1565188" y="124460"/>
                  </a:cubicBezTo>
                  <a:lnTo>
                    <a:pt x="1565188" y="1688718"/>
                  </a:lnTo>
                  <a:cubicBezTo>
                    <a:pt x="1565188" y="1757298"/>
                    <a:pt x="1509307" y="1813178"/>
                    <a:pt x="1440727" y="1813178"/>
                  </a:cubicBezTo>
                  <a:close/>
                </a:path>
              </a:pathLst>
            </a:custGeom>
            <a:solidFill>
              <a:srgbClr val="2D2F30">
                <a:alpha val="30980"/>
              </a:srgbClr>
            </a:solidFill>
          </p:spPr>
        </p:sp>
      </p:grpSp>
      <p:grpSp>
        <p:nvGrpSpPr>
          <p:cNvPr id="34" name="Group 4">
            <a:extLst>
              <a:ext uri="{FF2B5EF4-FFF2-40B4-BE49-F238E27FC236}">
                <a16:creationId xmlns:a16="http://schemas.microsoft.com/office/drawing/2014/main" id="{E7430687-97E6-0F66-6CB8-2CB21B84E53E}"/>
              </a:ext>
            </a:extLst>
          </p:cNvPr>
          <p:cNvGrpSpPr/>
          <p:nvPr/>
        </p:nvGrpSpPr>
        <p:grpSpPr>
          <a:xfrm>
            <a:off x="5257802" y="2406076"/>
            <a:ext cx="3307322" cy="3393303"/>
            <a:chOff x="0" y="0"/>
            <a:chExt cx="1565187" cy="1813178"/>
          </a:xfrm>
        </p:grpSpPr>
        <p:sp>
          <p:nvSpPr>
            <p:cNvPr id="35" name="Freeform 5">
              <a:extLst>
                <a:ext uri="{FF2B5EF4-FFF2-40B4-BE49-F238E27FC236}">
                  <a16:creationId xmlns:a16="http://schemas.microsoft.com/office/drawing/2014/main" id="{7E68FD7B-F182-71B8-D5AA-832824AD9416}"/>
                </a:ext>
              </a:extLst>
            </p:cNvPr>
            <p:cNvSpPr/>
            <p:nvPr/>
          </p:nvSpPr>
          <p:spPr>
            <a:xfrm>
              <a:off x="0" y="0"/>
              <a:ext cx="1565188" cy="1813178"/>
            </a:xfrm>
            <a:custGeom>
              <a:avLst/>
              <a:gdLst/>
              <a:ahLst/>
              <a:cxnLst/>
              <a:rect l="l" t="t" r="r" b="b"/>
              <a:pathLst>
                <a:path w="1565188" h="1813178">
                  <a:moveTo>
                    <a:pt x="1440727" y="1813178"/>
                  </a:moveTo>
                  <a:lnTo>
                    <a:pt x="124460" y="1813178"/>
                  </a:lnTo>
                  <a:cubicBezTo>
                    <a:pt x="55880" y="1813178"/>
                    <a:pt x="0" y="1757298"/>
                    <a:pt x="0" y="168871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40727" y="0"/>
                  </a:lnTo>
                  <a:cubicBezTo>
                    <a:pt x="1509307" y="0"/>
                    <a:pt x="1565188" y="55880"/>
                    <a:pt x="1565188" y="124460"/>
                  </a:cubicBezTo>
                  <a:lnTo>
                    <a:pt x="1565188" y="1688718"/>
                  </a:lnTo>
                  <a:cubicBezTo>
                    <a:pt x="1565188" y="1757298"/>
                    <a:pt x="1509307" y="1813178"/>
                    <a:pt x="1440727" y="1813178"/>
                  </a:cubicBezTo>
                  <a:close/>
                </a:path>
              </a:pathLst>
            </a:custGeom>
            <a:solidFill>
              <a:srgbClr val="2D2F30">
                <a:alpha val="30980"/>
              </a:srgbClr>
            </a:solidFill>
          </p:spPr>
        </p:sp>
      </p:grpSp>
      <p:sp>
        <p:nvSpPr>
          <p:cNvPr id="36" name="TextBox 17">
            <a:extLst>
              <a:ext uri="{FF2B5EF4-FFF2-40B4-BE49-F238E27FC236}">
                <a16:creationId xmlns:a16="http://schemas.microsoft.com/office/drawing/2014/main" id="{DB73AAFA-8F7D-75F0-2F48-BC8B84F024F1}"/>
              </a:ext>
            </a:extLst>
          </p:cNvPr>
          <p:cNvSpPr txBox="1"/>
          <p:nvPr/>
        </p:nvSpPr>
        <p:spPr>
          <a:xfrm>
            <a:off x="5763213" y="2612972"/>
            <a:ext cx="2598564" cy="9376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52"/>
              </a:lnSpc>
            </a:pPr>
            <a:r>
              <a:rPr lang="en-US" sz="4000" b="1" dirty="0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SARIMA</a:t>
            </a:r>
          </a:p>
        </p:txBody>
      </p:sp>
      <p:grpSp>
        <p:nvGrpSpPr>
          <p:cNvPr id="38" name="Group 4">
            <a:extLst>
              <a:ext uri="{FF2B5EF4-FFF2-40B4-BE49-F238E27FC236}">
                <a16:creationId xmlns:a16="http://schemas.microsoft.com/office/drawing/2014/main" id="{46DF0C21-A334-9BE0-4D34-9B8DED77DF3A}"/>
              </a:ext>
            </a:extLst>
          </p:cNvPr>
          <p:cNvGrpSpPr/>
          <p:nvPr/>
        </p:nvGrpSpPr>
        <p:grpSpPr>
          <a:xfrm>
            <a:off x="9489416" y="2396873"/>
            <a:ext cx="3307322" cy="3393303"/>
            <a:chOff x="0" y="0"/>
            <a:chExt cx="1565187" cy="1813178"/>
          </a:xfrm>
        </p:grpSpPr>
        <p:sp>
          <p:nvSpPr>
            <p:cNvPr id="39" name="Freeform 5">
              <a:extLst>
                <a:ext uri="{FF2B5EF4-FFF2-40B4-BE49-F238E27FC236}">
                  <a16:creationId xmlns:a16="http://schemas.microsoft.com/office/drawing/2014/main" id="{1ABF30EA-A138-46C6-E60B-65E2799204A5}"/>
                </a:ext>
              </a:extLst>
            </p:cNvPr>
            <p:cNvSpPr/>
            <p:nvPr/>
          </p:nvSpPr>
          <p:spPr>
            <a:xfrm>
              <a:off x="0" y="0"/>
              <a:ext cx="1565188" cy="1813178"/>
            </a:xfrm>
            <a:custGeom>
              <a:avLst/>
              <a:gdLst/>
              <a:ahLst/>
              <a:cxnLst/>
              <a:rect l="l" t="t" r="r" b="b"/>
              <a:pathLst>
                <a:path w="1565188" h="1813178">
                  <a:moveTo>
                    <a:pt x="1440727" y="1813178"/>
                  </a:moveTo>
                  <a:lnTo>
                    <a:pt x="124460" y="1813178"/>
                  </a:lnTo>
                  <a:cubicBezTo>
                    <a:pt x="55880" y="1813178"/>
                    <a:pt x="0" y="1757298"/>
                    <a:pt x="0" y="168871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40727" y="0"/>
                  </a:lnTo>
                  <a:cubicBezTo>
                    <a:pt x="1509307" y="0"/>
                    <a:pt x="1565188" y="55880"/>
                    <a:pt x="1565188" y="124460"/>
                  </a:cubicBezTo>
                  <a:lnTo>
                    <a:pt x="1565188" y="1688718"/>
                  </a:lnTo>
                  <a:cubicBezTo>
                    <a:pt x="1565188" y="1757298"/>
                    <a:pt x="1509307" y="1813178"/>
                    <a:pt x="1440727" y="1813178"/>
                  </a:cubicBezTo>
                  <a:close/>
                </a:path>
              </a:pathLst>
            </a:custGeom>
            <a:solidFill>
              <a:srgbClr val="2D2F30">
                <a:alpha val="30980"/>
              </a:srgbClr>
            </a:solidFill>
          </p:spPr>
        </p:sp>
      </p:grpSp>
      <p:sp>
        <p:nvSpPr>
          <p:cNvPr id="40" name="TextBox 17">
            <a:extLst>
              <a:ext uri="{FF2B5EF4-FFF2-40B4-BE49-F238E27FC236}">
                <a16:creationId xmlns:a16="http://schemas.microsoft.com/office/drawing/2014/main" id="{6ACEFD84-71B4-595F-4381-9CEABF906C56}"/>
              </a:ext>
            </a:extLst>
          </p:cNvPr>
          <p:cNvSpPr txBox="1"/>
          <p:nvPr/>
        </p:nvSpPr>
        <p:spPr>
          <a:xfrm>
            <a:off x="9808204" y="2581487"/>
            <a:ext cx="3054034" cy="9059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052"/>
              </a:lnSpc>
            </a:pPr>
            <a:r>
              <a:rPr lang="en-US" sz="4000" b="1" dirty="0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SARIMAX</a:t>
            </a:r>
          </a:p>
        </p:txBody>
      </p:sp>
      <p:sp>
        <p:nvSpPr>
          <p:cNvPr id="42" name="AutoShape 6">
            <a:extLst>
              <a:ext uri="{FF2B5EF4-FFF2-40B4-BE49-F238E27FC236}">
                <a16:creationId xmlns:a16="http://schemas.microsoft.com/office/drawing/2014/main" id="{B160745A-49F3-5246-5BE7-9903428FC0FB}"/>
              </a:ext>
            </a:extLst>
          </p:cNvPr>
          <p:cNvSpPr/>
          <p:nvPr/>
        </p:nvSpPr>
        <p:spPr>
          <a:xfrm rot="16200000" flipV="1">
            <a:off x="11949678" y="4045302"/>
            <a:ext cx="2826068" cy="1335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2" name="TextBox 17">
            <a:extLst>
              <a:ext uri="{FF2B5EF4-FFF2-40B4-BE49-F238E27FC236}">
                <a16:creationId xmlns:a16="http://schemas.microsoft.com/office/drawing/2014/main" id="{F925D159-FDE6-16CC-ABF3-9A02AF5AA620}"/>
              </a:ext>
            </a:extLst>
          </p:cNvPr>
          <p:cNvSpPr txBox="1"/>
          <p:nvPr/>
        </p:nvSpPr>
        <p:spPr>
          <a:xfrm>
            <a:off x="14259979" y="2549043"/>
            <a:ext cx="2598564" cy="9376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52"/>
              </a:lnSpc>
            </a:pPr>
            <a:r>
              <a:rPr lang="en-US" sz="4000" b="1" dirty="0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PROPHET</a:t>
            </a:r>
          </a:p>
        </p:txBody>
      </p:sp>
      <p:grpSp>
        <p:nvGrpSpPr>
          <p:cNvPr id="7" name="Group 4">
            <a:extLst>
              <a:ext uri="{FF2B5EF4-FFF2-40B4-BE49-F238E27FC236}">
                <a16:creationId xmlns:a16="http://schemas.microsoft.com/office/drawing/2014/main" id="{DF387694-943E-643A-9DDF-553D9D988F55}"/>
              </a:ext>
            </a:extLst>
          </p:cNvPr>
          <p:cNvGrpSpPr/>
          <p:nvPr/>
        </p:nvGrpSpPr>
        <p:grpSpPr>
          <a:xfrm>
            <a:off x="3191690" y="6268234"/>
            <a:ext cx="3307322" cy="3393303"/>
            <a:chOff x="0" y="0"/>
            <a:chExt cx="1565187" cy="1813178"/>
          </a:xfrm>
        </p:grpSpPr>
        <p:sp>
          <p:nvSpPr>
            <p:cNvPr id="8" name="Freeform 5">
              <a:extLst>
                <a:ext uri="{FF2B5EF4-FFF2-40B4-BE49-F238E27FC236}">
                  <a16:creationId xmlns:a16="http://schemas.microsoft.com/office/drawing/2014/main" id="{F2653185-EB20-C82B-68D4-E4E6C867D135}"/>
                </a:ext>
              </a:extLst>
            </p:cNvPr>
            <p:cNvSpPr/>
            <p:nvPr/>
          </p:nvSpPr>
          <p:spPr>
            <a:xfrm>
              <a:off x="0" y="0"/>
              <a:ext cx="1565188" cy="1813178"/>
            </a:xfrm>
            <a:custGeom>
              <a:avLst/>
              <a:gdLst/>
              <a:ahLst/>
              <a:cxnLst/>
              <a:rect l="l" t="t" r="r" b="b"/>
              <a:pathLst>
                <a:path w="1565188" h="1813178">
                  <a:moveTo>
                    <a:pt x="1440727" y="1813178"/>
                  </a:moveTo>
                  <a:lnTo>
                    <a:pt x="124460" y="1813178"/>
                  </a:lnTo>
                  <a:cubicBezTo>
                    <a:pt x="55880" y="1813178"/>
                    <a:pt x="0" y="1757298"/>
                    <a:pt x="0" y="168871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40727" y="0"/>
                  </a:lnTo>
                  <a:cubicBezTo>
                    <a:pt x="1509307" y="0"/>
                    <a:pt x="1565188" y="55880"/>
                    <a:pt x="1565188" y="124460"/>
                  </a:cubicBezTo>
                  <a:lnTo>
                    <a:pt x="1565188" y="1688718"/>
                  </a:lnTo>
                  <a:cubicBezTo>
                    <a:pt x="1565188" y="1757298"/>
                    <a:pt x="1509307" y="1813178"/>
                    <a:pt x="1440727" y="1813178"/>
                  </a:cubicBezTo>
                  <a:close/>
                </a:path>
              </a:pathLst>
            </a:custGeom>
            <a:solidFill>
              <a:srgbClr val="2D2F30">
                <a:alpha val="30980"/>
              </a:srgbClr>
            </a:solidFill>
          </p:spPr>
        </p:sp>
      </p:grpSp>
      <p:sp>
        <p:nvSpPr>
          <p:cNvPr id="9" name="AutoShape 6">
            <a:extLst>
              <a:ext uri="{FF2B5EF4-FFF2-40B4-BE49-F238E27FC236}">
                <a16:creationId xmlns:a16="http://schemas.microsoft.com/office/drawing/2014/main" id="{94C47297-E86B-A69F-A510-798564419BB2}"/>
              </a:ext>
            </a:extLst>
          </p:cNvPr>
          <p:cNvSpPr/>
          <p:nvPr/>
        </p:nvSpPr>
        <p:spPr>
          <a:xfrm rot="16200000" flipV="1">
            <a:off x="5528037" y="7958210"/>
            <a:ext cx="2826068" cy="1335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TextBox 17">
            <a:extLst>
              <a:ext uri="{FF2B5EF4-FFF2-40B4-BE49-F238E27FC236}">
                <a16:creationId xmlns:a16="http://schemas.microsoft.com/office/drawing/2014/main" id="{5D89F819-41F5-4FFB-C294-21B87419BE42}"/>
              </a:ext>
            </a:extLst>
          </p:cNvPr>
          <p:cNvSpPr txBox="1"/>
          <p:nvPr/>
        </p:nvSpPr>
        <p:spPr>
          <a:xfrm>
            <a:off x="3546070" y="6484333"/>
            <a:ext cx="2598564" cy="9376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52"/>
              </a:lnSpc>
            </a:pPr>
            <a:r>
              <a:rPr lang="en-US" sz="4000" b="1" dirty="0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LSTM</a:t>
            </a:r>
          </a:p>
        </p:txBody>
      </p:sp>
      <p:sp>
        <p:nvSpPr>
          <p:cNvPr id="19" name="AutoShape 6">
            <a:extLst>
              <a:ext uri="{FF2B5EF4-FFF2-40B4-BE49-F238E27FC236}">
                <a16:creationId xmlns:a16="http://schemas.microsoft.com/office/drawing/2014/main" id="{B6F3E22C-7FF2-15DB-D45F-EF8BC83575BE}"/>
              </a:ext>
            </a:extLst>
          </p:cNvPr>
          <p:cNvSpPr/>
          <p:nvPr/>
        </p:nvSpPr>
        <p:spPr>
          <a:xfrm rot="16200000" flipV="1">
            <a:off x="9754850" y="7958210"/>
            <a:ext cx="2826068" cy="1335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20" name="Group 4">
            <a:extLst>
              <a:ext uri="{FF2B5EF4-FFF2-40B4-BE49-F238E27FC236}">
                <a16:creationId xmlns:a16="http://schemas.microsoft.com/office/drawing/2014/main" id="{35113BEE-912B-E6D8-50C4-AAAD895A2DFF}"/>
              </a:ext>
            </a:extLst>
          </p:cNvPr>
          <p:cNvGrpSpPr/>
          <p:nvPr/>
        </p:nvGrpSpPr>
        <p:grpSpPr>
          <a:xfrm>
            <a:off x="7398415" y="6277437"/>
            <a:ext cx="3307322" cy="3393303"/>
            <a:chOff x="0" y="0"/>
            <a:chExt cx="1565187" cy="1813178"/>
          </a:xfrm>
        </p:grpSpPr>
        <p:sp>
          <p:nvSpPr>
            <p:cNvPr id="21" name="Freeform 5">
              <a:extLst>
                <a:ext uri="{FF2B5EF4-FFF2-40B4-BE49-F238E27FC236}">
                  <a16:creationId xmlns:a16="http://schemas.microsoft.com/office/drawing/2014/main" id="{6B3207BE-7546-A0C3-F835-E58B879EE3E0}"/>
                </a:ext>
              </a:extLst>
            </p:cNvPr>
            <p:cNvSpPr/>
            <p:nvPr/>
          </p:nvSpPr>
          <p:spPr>
            <a:xfrm>
              <a:off x="0" y="0"/>
              <a:ext cx="1565188" cy="1813178"/>
            </a:xfrm>
            <a:custGeom>
              <a:avLst/>
              <a:gdLst/>
              <a:ahLst/>
              <a:cxnLst/>
              <a:rect l="l" t="t" r="r" b="b"/>
              <a:pathLst>
                <a:path w="1565188" h="1813178">
                  <a:moveTo>
                    <a:pt x="1440727" y="1813178"/>
                  </a:moveTo>
                  <a:lnTo>
                    <a:pt x="124460" y="1813178"/>
                  </a:lnTo>
                  <a:cubicBezTo>
                    <a:pt x="55880" y="1813178"/>
                    <a:pt x="0" y="1757298"/>
                    <a:pt x="0" y="168871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40727" y="0"/>
                  </a:lnTo>
                  <a:cubicBezTo>
                    <a:pt x="1509307" y="0"/>
                    <a:pt x="1565188" y="55880"/>
                    <a:pt x="1565188" y="124460"/>
                  </a:cubicBezTo>
                  <a:lnTo>
                    <a:pt x="1565188" y="1688718"/>
                  </a:lnTo>
                  <a:cubicBezTo>
                    <a:pt x="1565188" y="1757298"/>
                    <a:pt x="1509307" y="1813178"/>
                    <a:pt x="1440727" y="1813178"/>
                  </a:cubicBezTo>
                  <a:close/>
                </a:path>
              </a:pathLst>
            </a:custGeom>
            <a:solidFill>
              <a:srgbClr val="2D2F30">
                <a:alpha val="30980"/>
              </a:srgbClr>
            </a:solidFill>
          </p:spPr>
        </p:sp>
      </p:grpSp>
      <p:sp>
        <p:nvSpPr>
          <p:cNvPr id="22" name="TextBox 17">
            <a:extLst>
              <a:ext uri="{FF2B5EF4-FFF2-40B4-BE49-F238E27FC236}">
                <a16:creationId xmlns:a16="http://schemas.microsoft.com/office/drawing/2014/main" id="{F0992A20-3CC2-0B0F-630F-B536B2D73EE5}"/>
              </a:ext>
            </a:extLst>
          </p:cNvPr>
          <p:cNvSpPr txBox="1"/>
          <p:nvPr/>
        </p:nvSpPr>
        <p:spPr>
          <a:xfrm>
            <a:off x="7290732" y="6435133"/>
            <a:ext cx="3642742" cy="9059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052"/>
              </a:lnSpc>
            </a:pPr>
            <a:r>
              <a:rPr lang="en-US" sz="4000" b="1" dirty="0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EXP SM</a:t>
            </a:r>
          </a:p>
        </p:txBody>
      </p:sp>
      <p:grpSp>
        <p:nvGrpSpPr>
          <p:cNvPr id="24" name="Group 4">
            <a:extLst>
              <a:ext uri="{FF2B5EF4-FFF2-40B4-BE49-F238E27FC236}">
                <a16:creationId xmlns:a16="http://schemas.microsoft.com/office/drawing/2014/main" id="{82D48538-A9A5-8F6D-8F57-9F356F3CA601}"/>
              </a:ext>
            </a:extLst>
          </p:cNvPr>
          <p:cNvGrpSpPr/>
          <p:nvPr/>
        </p:nvGrpSpPr>
        <p:grpSpPr>
          <a:xfrm>
            <a:off x="11630029" y="6268234"/>
            <a:ext cx="3307322" cy="3393303"/>
            <a:chOff x="0" y="0"/>
            <a:chExt cx="1565187" cy="1813178"/>
          </a:xfrm>
        </p:grpSpPr>
        <p:sp>
          <p:nvSpPr>
            <p:cNvPr id="25" name="Freeform 5">
              <a:extLst>
                <a:ext uri="{FF2B5EF4-FFF2-40B4-BE49-F238E27FC236}">
                  <a16:creationId xmlns:a16="http://schemas.microsoft.com/office/drawing/2014/main" id="{BC8CADBC-157F-9393-69B1-601B52CF18D8}"/>
                </a:ext>
              </a:extLst>
            </p:cNvPr>
            <p:cNvSpPr/>
            <p:nvPr/>
          </p:nvSpPr>
          <p:spPr>
            <a:xfrm>
              <a:off x="0" y="0"/>
              <a:ext cx="1565188" cy="1813178"/>
            </a:xfrm>
            <a:custGeom>
              <a:avLst/>
              <a:gdLst/>
              <a:ahLst/>
              <a:cxnLst/>
              <a:rect l="l" t="t" r="r" b="b"/>
              <a:pathLst>
                <a:path w="1565188" h="1813178">
                  <a:moveTo>
                    <a:pt x="1440727" y="1813178"/>
                  </a:moveTo>
                  <a:lnTo>
                    <a:pt x="124460" y="1813178"/>
                  </a:lnTo>
                  <a:cubicBezTo>
                    <a:pt x="55880" y="1813178"/>
                    <a:pt x="0" y="1757298"/>
                    <a:pt x="0" y="168871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40727" y="0"/>
                  </a:lnTo>
                  <a:cubicBezTo>
                    <a:pt x="1509307" y="0"/>
                    <a:pt x="1565188" y="55880"/>
                    <a:pt x="1565188" y="124460"/>
                  </a:cubicBezTo>
                  <a:lnTo>
                    <a:pt x="1565188" y="1688718"/>
                  </a:lnTo>
                  <a:cubicBezTo>
                    <a:pt x="1565188" y="1757298"/>
                    <a:pt x="1509307" y="1813178"/>
                    <a:pt x="1440727" y="1813178"/>
                  </a:cubicBezTo>
                  <a:close/>
                </a:path>
              </a:pathLst>
            </a:custGeom>
            <a:solidFill>
              <a:srgbClr val="2D2F30">
                <a:alpha val="30980"/>
              </a:srgbClr>
            </a:solidFill>
          </p:spPr>
        </p:sp>
      </p:grpSp>
      <p:sp>
        <p:nvSpPr>
          <p:cNvPr id="26" name="TextBox 17">
            <a:extLst>
              <a:ext uri="{FF2B5EF4-FFF2-40B4-BE49-F238E27FC236}">
                <a16:creationId xmlns:a16="http://schemas.microsoft.com/office/drawing/2014/main" id="{26040995-2128-9426-99A9-CAA71BEAC8CB}"/>
              </a:ext>
            </a:extLst>
          </p:cNvPr>
          <p:cNvSpPr txBox="1"/>
          <p:nvPr/>
        </p:nvSpPr>
        <p:spPr>
          <a:xfrm>
            <a:off x="11774344" y="6430613"/>
            <a:ext cx="3054034" cy="9059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052"/>
              </a:lnSpc>
            </a:pPr>
            <a:r>
              <a:rPr lang="en-US" sz="4000" b="1" dirty="0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CATBOOST</a:t>
            </a:r>
          </a:p>
        </p:txBody>
      </p:sp>
      <p:sp>
        <p:nvSpPr>
          <p:cNvPr id="44" name="TextBox 18">
            <a:extLst>
              <a:ext uri="{FF2B5EF4-FFF2-40B4-BE49-F238E27FC236}">
                <a16:creationId xmlns:a16="http://schemas.microsoft.com/office/drawing/2014/main" id="{EEAA7520-7EAD-5579-AC81-EE84976CD502}"/>
              </a:ext>
            </a:extLst>
          </p:cNvPr>
          <p:cNvSpPr txBox="1"/>
          <p:nvPr/>
        </p:nvSpPr>
        <p:spPr>
          <a:xfrm>
            <a:off x="5688984" y="3977121"/>
            <a:ext cx="2818416" cy="10156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pt-BR" sz="2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RMSE: </a:t>
            </a:r>
            <a:r>
              <a:rPr lang="pt-BR" sz="2200" strike="sngStrik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765.98 </a:t>
            </a:r>
            <a:r>
              <a:rPr lang="pt-BR" sz="2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| </a:t>
            </a:r>
            <a:r>
              <a:rPr lang="ru-RU" sz="2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124</a:t>
            </a:r>
            <a:r>
              <a:rPr lang="pt-BR" sz="2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ru-RU" sz="2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79</a:t>
            </a:r>
            <a:r>
              <a:rPr lang="pt-BR" sz="2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pt-BR" sz="2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MAPE: </a:t>
            </a:r>
            <a:r>
              <a:rPr lang="pt-BR" sz="2200" strike="sngStrik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0.12</a:t>
            </a:r>
            <a:r>
              <a:rPr lang="pt-BR" sz="2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| 0.17 </a:t>
            </a:r>
          </a:p>
          <a:p>
            <a:r>
              <a:rPr lang="pt-BR" sz="2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R²: </a:t>
            </a:r>
            <a:r>
              <a:rPr lang="pt-BR" sz="2200" strike="sngStrik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-0</a:t>
            </a:r>
            <a:r>
              <a:rPr lang="en-US" sz="2200" strike="sngStrik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.75</a:t>
            </a:r>
            <a:r>
              <a:rPr lang="pt-BR" sz="2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| 0.95</a:t>
            </a:r>
          </a:p>
        </p:txBody>
      </p:sp>
      <p:sp>
        <p:nvSpPr>
          <p:cNvPr id="45" name="TextBox 18">
            <a:extLst>
              <a:ext uri="{FF2B5EF4-FFF2-40B4-BE49-F238E27FC236}">
                <a16:creationId xmlns:a16="http://schemas.microsoft.com/office/drawing/2014/main" id="{5F76EF7C-162A-D793-099B-7CE05A07A583}"/>
              </a:ext>
            </a:extLst>
          </p:cNvPr>
          <p:cNvSpPr txBox="1"/>
          <p:nvPr/>
        </p:nvSpPr>
        <p:spPr>
          <a:xfrm>
            <a:off x="9831395" y="3977121"/>
            <a:ext cx="2818416" cy="10156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pt-BR" sz="2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RMSE: </a:t>
            </a:r>
            <a:r>
              <a:rPr lang="pt-BR" sz="2200" strike="sngStrik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1026.4 </a:t>
            </a:r>
            <a:r>
              <a:rPr lang="pt-BR" sz="2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| </a:t>
            </a:r>
            <a:r>
              <a:rPr lang="ru-RU" sz="2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45</a:t>
            </a:r>
            <a:r>
              <a:rPr lang="pt-BR" sz="2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.5</a:t>
            </a:r>
            <a:r>
              <a:rPr lang="ru-RU" sz="2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  <a:r>
              <a:rPr lang="pt-BR" sz="2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pt-BR" sz="2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MAPE: </a:t>
            </a:r>
            <a:r>
              <a:rPr lang="pt-BR" sz="2200" strike="sngStrik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0.18</a:t>
            </a:r>
            <a:r>
              <a:rPr lang="pt-BR" sz="2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| 0.007 </a:t>
            </a:r>
          </a:p>
          <a:p>
            <a:r>
              <a:rPr lang="pt-BR" sz="2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R²: </a:t>
            </a:r>
            <a:r>
              <a:rPr lang="pt-BR" sz="2200" strike="sngStrik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-2</a:t>
            </a:r>
            <a:r>
              <a:rPr lang="en-US" sz="2200" strike="sngStrik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.14</a:t>
            </a:r>
            <a:r>
              <a:rPr lang="pt-BR" sz="2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| 0.9938</a:t>
            </a:r>
          </a:p>
        </p:txBody>
      </p:sp>
      <p:sp>
        <p:nvSpPr>
          <p:cNvPr id="46" name="TextBox 18">
            <a:extLst>
              <a:ext uri="{FF2B5EF4-FFF2-40B4-BE49-F238E27FC236}">
                <a16:creationId xmlns:a16="http://schemas.microsoft.com/office/drawing/2014/main" id="{5CBDE4F0-95B7-5566-81E7-D399D2A9AAD2}"/>
              </a:ext>
            </a:extLst>
          </p:cNvPr>
          <p:cNvSpPr txBox="1"/>
          <p:nvPr/>
        </p:nvSpPr>
        <p:spPr>
          <a:xfrm>
            <a:off x="14227510" y="3977121"/>
            <a:ext cx="2818416" cy="10156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pt-BR" sz="2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RMSE: </a:t>
            </a:r>
            <a:r>
              <a:rPr lang="pt-BR" sz="2200" strike="sngStrik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618.14 </a:t>
            </a:r>
            <a:r>
              <a:rPr lang="pt-BR" sz="2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| 551.07 </a:t>
            </a:r>
          </a:p>
          <a:p>
            <a:r>
              <a:rPr lang="pt-BR" sz="2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MAPE: </a:t>
            </a:r>
            <a:r>
              <a:rPr lang="pt-BR" sz="2200" strike="sngStrik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0.10</a:t>
            </a:r>
            <a:r>
              <a:rPr lang="pt-BR" sz="2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| 0.09 </a:t>
            </a:r>
          </a:p>
          <a:p>
            <a:r>
              <a:rPr lang="pt-BR" sz="2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R²: </a:t>
            </a:r>
            <a:r>
              <a:rPr lang="pt-BR" sz="2200" strike="sngStrik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-0</a:t>
            </a:r>
            <a:r>
              <a:rPr lang="en-US" sz="2200" strike="sngStrik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.14</a:t>
            </a:r>
            <a:r>
              <a:rPr lang="pt-BR" sz="2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| 0.09</a:t>
            </a:r>
          </a:p>
        </p:txBody>
      </p:sp>
      <p:sp>
        <p:nvSpPr>
          <p:cNvPr id="47" name="TextBox 18">
            <a:extLst>
              <a:ext uri="{FF2B5EF4-FFF2-40B4-BE49-F238E27FC236}">
                <a16:creationId xmlns:a16="http://schemas.microsoft.com/office/drawing/2014/main" id="{80A67232-B382-C2EB-739C-137EB2417B15}"/>
              </a:ext>
            </a:extLst>
          </p:cNvPr>
          <p:cNvSpPr txBox="1"/>
          <p:nvPr/>
        </p:nvSpPr>
        <p:spPr>
          <a:xfrm>
            <a:off x="3569209" y="7811027"/>
            <a:ext cx="2818416" cy="10156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pt-BR" sz="2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RMSE: </a:t>
            </a:r>
            <a:r>
              <a:rPr lang="pt-BR" sz="2200" strike="sngStrik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112.20 </a:t>
            </a:r>
            <a:r>
              <a:rPr lang="pt-BR" sz="2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| 47.33 </a:t>
            </a:r>
          </a:p>
          <a:p>
            <a:r>
              <a:rPr lang="pt-BR" sz="2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MAPE: </a:t>
            </a:r>
            <a:r>
              <a:rPr lang="pt-BR" sz="2200" strike="sngStrik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0.02</a:t>
            </a:r>
            <a:r>
              <a:rPr lang="pt-BR" sz="2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| 0.007 </a:t>
            </a:r>
          </a:p>
          <a:p>
            <a:r>
              <a:rPr lang="pt-BR" sz="2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R²: </a:t>
            </a:r>
            <a:r>
              <a:rPr lang="pt-BR" sz="2200" strike="sngStrik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sz="2200" strike="sngStrik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.96</a:t>
            </a:r>
            <a:r>
              <a:rPr lang="pt-BR" sz="2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| 0.9933</a:t>
            </a:r>
          </a:p>
        </p:txBody>
      </p:sp>
      <p:sp>
        <p:nvSpPr>
          <p:cNvPr id="48" name="TextBox 18">
            <a:extLst>
              <a:ext uri="{FF2B5EF4-FFF2-40B4-BE49-F238E27FC236}">
                <a16:creationId xmlns:a16="http://schemas.microsoft.com/office/drawing/2014/main" id="{3A34EFE2-797A-2869-B85A-6D5676053930}"/>
              </a:ext>
            </a:extLst>
          </p:cNvPr>
          <p:cNvSpPr txBox="1"/>
          <p:nvPr/>
        </p:nvSpPr>
        <p:spPr>
          <a:xfrm>
            <a:off x="7789352" y="7828348"/>
            <a:ext cx="2818416" cy="10156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pt-BR" sz="2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RMSE: </a:t>
            </a:r>
            <a:r>
              <a:rPr lang="ru-RU" sz="2200" strike="sngStrik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1077</a:t>
            </a:r>
            <a:r>
              <a:rPr lang="pt-BR" sz="2200" strike="sngStrik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ru-RU" sz="2200" strike="sngStrik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pt-BR" sz="2200" strike="sngStrik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| </a:t>
            </a:r>
            <a:r>
              <a:rPr lang="ru-RU" sz="2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993</a:t>
            </a:r>
            <a:r>
              <a:rPr lang="pt-BR" sz="2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ru-RU" sz="2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84</a:t>
            </a:r>
            <a:r>
              <a:rPr lang="pt-BR" sz="2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pt-BR" sz="2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MAPE: </a:t>
            </a:r>
            <a:r>
              <a:rPr lang="pt-BR" sz="2200" strike="sngStrik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</a:t>
            </a:r>
            <a:r>
              <a:rPr lang="ru-RU" sz="2200" strike="sngStrik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19</a:t>
            </a:r>
            <a:r>
              <a:rPr lang="pt-BR" sz="2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| 0.</a:t>
            </a:r>
            <a:r>
              <a:rPr lang="ru-RU" sz="2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17</a:t>
            </a:r>
            <a:r>
              <a:rPr lang="pt-BR" sz="2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pt-BR" sz="2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R²: </a:t>
            </a:r>
            <a:r>
              <a:rPr lang="ru-RU" sz="2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ru-RU" sz="2200" strike="sngStrik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200" strike="sngStrik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ru-RU" sz="2200" strike="sngStrik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45</a:t>
            </a:r>
            <a:r>
              <a:rPr lang="pt-BR" sz="2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| </a:t>
            </a:r>
            <a:r>
              <a:rPr lang="ru-RU" sz="2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r>
              <a:rPr lang="pt-BR" sz="2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ru-RU" sz="2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95</a:t>
            </a:r>
            <a:endParaRPr lang="pt-BR" sz="2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TextBox 18">
            <a:extLst>
              <a:ext uri="{FF2B5EF4-FFF2-40B4-BE49-F238E27FC236}">
                <a16:creationId xmlns:a16="http://schemas.microsoft.com/office/drawing/2014/main" id="{E391F5C0-556B-38C7-7294-449718D643F8}"/>
              </a:ext>
            </a:extLst>
          </p:cNvPr>
          <p:cNvSpPr txBox="1"/>
          <p:nvPr/>
        </p:nvSpPr>
        <p:spPr>
          <a:xfrm>
            <a:off x="12026900" y="7811027"/>
            <a:ext cx="2818416" cy="10156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pt-BR" sz="2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RMSE: </a:t>
            </a:r>
            <a:r>
              <a:rPr lang="ru-RU" sz="2200" strike="sngStrik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969</a:t>
            </a:r>
            <a:r>
              <a:rPr lang="pt-BR" sz="2200" strike="sngStrik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ru-RU" sz="2200" strike="sngStrik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61</a:t>
            </a:r>
            <a:r>
              <a:rPr lang="pt-BR" sz="2200" strike="sngStrik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| </a:t>
            </a:r>
            <a:r>
              <a:rPr lang="ru-RU" sz="2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838</a:t>
            </a:r>
            <a:r>
              <a:rPr lang="pt-BR" sz="2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ru-RU" sz="2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33</a:t>
            </a:r>
            <a:r>
              <a:rPr lang="pt-BR" sz="2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pt-BR" sz="2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MAPE: </a:t>
            </a:r>
            <a:r>
              <a:rPr lang="pt-BR" sz="2200" strike="sngStrik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</a:t>
            </a:r>
            <a:r>
              <a:rPr lang="ru-RU" sz="2200" strike="sngStrik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17 </a:t>
            </a:r>
            <a:r>
              <a:rPr lang="pt-BR" sz="2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| 0.</a:t>
            </a:r>
            <a:r>
              <a:rPr lang="ru-RU" sz="2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14</a:t>
            </a:r>
            <a:r>
              <a:rPr lang="pt-BR" sz="2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pt-BR" sz="2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R²: </a:t>
            </a:r>
            <a:r>
              <a:rPr lang="ru-RU" sz="2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ru-RU" sz="2200" strike="sngStrik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2200" strike="sngStrik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ru-RU" sz="2200" strike="sngStrik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81</a:t>
            </a:r>
            <a:r>
              <a:rPr lang="pt-BR" sz="2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| </a:t>
            </a:r>
            <a:r>
              <a:rPr lang="ru-RU" sz="2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r>
              <a:rPr lang="pt-BR" sz="2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ru-RU" sz="2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09</a:t>
            </a:r>
            <a:endParaRPr lang="pt-BR" sz="2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9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8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8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3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6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3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8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3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5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7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/>
      <p:bldP spid="17" grpId="0"/>
      <p:bldP spid="18" grpId="0"/>
      <p:bldP spid="36" grpId="0"/>
      <p:bldP spid="40" grpId="0"/>
      <p:bldP spid="32" grpId="0"/>
      <p:bldP spid="11" grpId="0"/>
      <p:bldP spid="22" grpId="0"/>
      <p:bldP spid="26" grpId="0"/>
      <p:bldP spid="44" grpId="0"/>
      <p:bldP spid="45" grpId="0"/>
      <p:bldP spid="46" grpId="0"/>
      <p:bldP spid="47" grpId="0"/>
      <p:bldP spid="48" grpId="0"/>
      <p:bldP spid="4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2EE7B5-6430-7F1E-A7B4-6B6FA2FC52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C9F4F6DA-1D51-E72D-EDE1-A9CA5C7FC2C8}"/>
              </a:ext>
            </a:extLst>
          </p:cNvPr>
          <p:cNvSpPr/>
          <p:nvPr/>
        </p:nvSpPr>
        <p:spPr>
          <a:xfrm>
            <a:off x="-350520" y="7620"/>
            <a:ext cx="18638520" cy="10279380"/>
          </a:xfrm>
          <a:prstGeom prst="rect">
            <a:avLst/>
          </a:prstGeom>
          <a:solidFill>
            <a:srgbClr val="10345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Freeform 2">
            <a:extLst>
              <a:ext uri="{FF2B5EF4-FFF2-40B4-BE49-F238E27FC236}">
                <a16:creationId xmlns:a16="http://schemas.microsoft.com/office/drawing/2014/main" id="{CC8C9462-FEB6-599A-FC93-183DFE955F96}"/>
              </a:ext>
            </a:extLst>
          </p:cNvPr>
          <p:cNvSpPr/>
          <p:nvPr/>
        </p:nvSpPr>
        <p:spPr>
          <a:xfrm>
            <a:off x="-2162432" y="5465771"/>
            <a:ext cx="8996085" cy="8996085"/>
          </a:xfrm>
          <a:custGeom>
            <a:avLst/>
            <a:gdLst/>
            <a:ahLst/>
            <a:cxnLst/>
            <a:rect l="l" t="t" r="r" b="b"/>
            <a:pathLst>
              <a:path w="8996085" h="8996085">
                <a:moveTo>
                  <a:pt x="0" y="0"/>
                </a:moveTo>
                <a:lnTo>
                  <a:pt x="8996085" y="0"/>
                </a:lnTo>
                <a:lnTo>
                  <a:pt x="8996085" y="8996085"/>
                </a:lnTo>
                <a:lnTo>
                  <a:pt x="0" y="89960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99B1311A-78F0-EEBC-E510-E6756B094520}"/>
              </a:ext>
            </a:extLst>
          </p:cNvPr>
          <p:cNvSpPr/>
          <p:nvPr/>
        </p:nvSpPr>
        <p:spPr>
          <a:xfrm>
            <a:off x="-2881976" y="-2014529"/>
            <a:ext cx="7242652" cy="7242652"/>
          </a:xfrm>
          <a:custGeom>
            <a:avLst/>
            <a:gdLst/>
            <a:ahLst/>
            <a:cxnLst/>
            <a:rect l="l" t="t" r="r" b="b"/>
            <a:pathLst>
              <a:path w="7242652" h="7242652">
                <a:moveTo>
                  <a:pt x="0" y="0"/>
                </a:moveTo>
                <a:lnTo>
                  <a:pt x="7242652" y="0"/>
                </a:lnTo>
                <a:lnTo>
                  <a:pt x="7242652" y="7242652"/>
                </a:lnTo>
                <a:lnTo>
                  <a:pt x="0" y="72426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29C5F19E-4867-BA33-BF84-794B8DE6F883}"/>
              </a:ext>
            </a:extLst>
          </p:cNvPr>
          <p:cNvSpPr/>
          <p:nvPr/>
        </p:nvSpPr>
        <p:spPr>
          <a:xfrm>
            <a:off x="6548252" y="2481171"/>
            <a:ext cx="4830837" cy="4466540"/>
          </a:xfrm>
          <a:custGeom>
            <a:avLst/>
            <a:gdLst/>
            <a:ahLst/>
            <a:cxnLst/>
            <a:rect l="l" t="t" r="r" b="b"/>
            <a:pathLst>
              <a:path w="2972074" h="2957214">
                <a:moveTo>
                  <a:pt x="0" y="0"/>
                </a:moveTo>
                <a:lnTo>
                  <a:pt x="2972074" y="0"/>
                </a:lnTo>
                <a:lnTo>
                  <a:pt x="2972074" y="2957214"/>
                </a:lnTo>
                <a:lnTo>
                  <a:pt x="0" y="295721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2E76EA66-106C-22F8-E84E-CBFCA02C6898}"/>
              </a:ext>
            </a:extLst>
          </p:cNvPr>
          <p:cNvSpPr txBox="1"/>
          <p:nvPr/>
        </p:nvSpPr>
        <p:spPr>
          <a:xfrm>
            <a:off x="1809309" y="630509"/>
            <a:ext cx="14318861" cy="1685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667"/>
              </a:lnSpc>
            </a:pPr>
            <a:r>
              <a:rPr lang="ru-RU" sz="9762" b="1" dirty="0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ЛИДЕР</a:t>
            </a:r>
            <a:endParaRPr lang="en-US" sz="9762" b="1" dirty="0">
              <a:solidFill>
                <a:srgbClr val="FFFFFF"/>
              </a:solidFill>
              <a:latin typeface="Neue Machina Ultra-Bold"/>
              <a:ea typeface="Neue Machina Ultra-Bold"/>
              <a:cs typeface="Neue Machina Ultra-Bold"/>
              <a:sym typeface="Neue Machina Ultra-Bold"/>
            </a:endParaRP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E063C3AC-043D-A767-E5BE-1106C1BC00FD}"/>
              </a:ext>
            </a:extLst>
          </p:cNvPr>
          <p:cNvSpPr txBox="1"/>
          <p:nvPr/>
        </p:nvSpPr>
        <p:spPr>
          <a:xfrm>
            <a:off x="7005510" y="7342338"/>
            <a:ext cx="3791112" cy="7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90"/>
              </a:lnSpc>
            </a:pPr>
            <a:r>
              <a:rPr lang="en-US" sz="7000" b="1" dirty="0">
                <a:solidFill>
                  <a:srgbClr val="00C6E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LSTM</a:t>
            </a:r>
          </a:p>
        </p:txBody>
      </p:sp>
      <p:sp>
        <p:nvSpPr>
          <p:cNvPr id="14" name="TextBox 18">
            <a:extLst>
              <a:ext uri="{FF2B5EF4-FFF2-40B4-BE49-F238E27FC236}">
                <a16:creationId xmlns:a16="http://schemas.microsoft.com/office/drawing/2014/main" id="{E715BD08-949F-E645-6A68-1A0736FF7227}"/>
              </a:ext>
            </a:extLst>
          </p:cNvPr>
          <p:cNvSpPr txBox="1"/>
          <p:nvPr/>
        </p:nvSpPr>
        <p:spPr>
          <a:xfrm>
            <a:off x="4350585" y="8131593"/>
            <a:ext cx="9244050" cy="6924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pt-BR" sz="4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RMSE: 47.33</a:t>
            </a:r>
            <a:r>
              <a:rPr lang="ru-RU" sz="4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4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MAPE: 0.007</a:t>
            </a:r>
            <a:r>
              <a:rPr lang="ru-RU" sz="4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4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R²: 0.99</a:t>
            </a:r>
          </a:p>
        </p:txBody>
      </p:sp>
      <p:sp>
        <p:nvSpPr>
          <p:cNvPr id="18" name="Freeform 2">
            <a:extLst>
              <a:ext uri="{FF2B5EF4-FFF2-40B4-BE49-F238E27FC236}">
                <a16:creationId xmlns:a16="http://schemas.microsoft.com/office/drawing/2014/main" id="{18ED1372-3D70-0D04-75F0-7836A42D70CE}"/>
              </a:ext>
            </a:extLst>
          </p:cNvPr>
          <p:cNvSpPr/>
          <p:nvPr/>
        </p:nvSpPr>
        <p:spPr>
          <a:xfrm>
            <a:off x="14017826" y="2498581"/>
            <a:ext cx="7465233" cy="7465233"/>
          </a:xfrm>
          <a:custGeom>
            <a:avLst/>
            <a:gdLst/>
            <a:ahLst/>
            <a:cxnLst/>
            <a:rect l="l" t="t" r="r" b="b"/>
            <a:pathLst>
              <a:path w="7465233" h="7465233">
                <a:moveTo>
                  <a:pt x="0" y="0"/>
                </a:moveTo>
                <a:lnTo>
                  <a:pt x="7465233" y="0"/>
                </a:lnTo>
                <a:lnTo>
                  <a:pt x="7465233" y="7465233"/>
                </a:lnTo>
                <a:lnTo>
                  <a:pt x="0" y="74652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2">
            <a:extLst>
              <a:ext uri="{FF2B5EF4-FFF2-40B4-BE49-F238E27FC236}">
                <a16:creationId xmlns:a16="http://schemas.microsoft.com/office/drawing/2014/main" id="{A3CE5C54-CDEE-C6F0-8A42-0B338E64CD71}"/>
              </a:ext>
            </a:extLst>
          </p:cNvPr>
          <p:cNvSpPr/>
          <p:nvPr/>
        </p:nvSpPr>
        <p:spPr>
          <a:xfrm>
            <a:off x="15835663" y="3525048"/>
            <a:ext cx="5382042" cy="5628279"/>
          </a:xfrm>
          <a:custGeom>
            <a:avLst/>
            <a:gdLst/>
            <a:ahLst/>
            <a:cxnLst/>
            <a:rect l="l" t="t" r="r" b="b"/>
            <a:pathLst>
              <a:path w="5382042" h="5628279">
                <a:moveTo>
                  <a:pt x="0" y="0"/>
                </a:moveTo>
                <a:lnTo>
                  <a:pt x="5382042" y="0"/>
                </a:lnTo>
                <a:lnTo>
                  <a:pt x="5382042" y="5628279"/>
                </a:lnTo>
                <a:lnTo>
                  <a:pt x="0" y="562827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20" name="Freeform 5">
            <a:extLst>
              <a:ext uri="{FF2B5EF4-FFF2-40B4-BE49-F238E27FC236}">
                <a16:creationId xmlns:a16="http://schemas.microsoft.com/office/drawing/2014/main" id="{49A5B709-86B1-5280-E19F-04EE4B8E5D86}"/>
              </a:ext>
            </a:extLst>
          </p:cNvPr>
          <p:cNvSpPr/>
          <p:nvPr/>
        </p:nvSpPr>
        <p:spPr>
          <a:xfrm rot="1365435">
            <a:off x="-4312442" y="2676099"/>
            <a:ext cx="6282382" cy="6378053"/>
          </a:xfrm>
          <a:custGeom>
            <a:avLst/>
            <a:gdLst/>
            <a:ahLst/>
            <a:cxnLst/>
            <a:rect l="l" t="t" r="r" b="b"/>
            <a:pathLst>
              <a:path w="6282382" h="6378053">
                <a:moveTo>
                  <a:pt x="0" y="0"/>
                </a:moveTo>
                <a:lnTo>
                  <a:pt x="6282382" y="0"/>
                </a:lnTo>
                <a:lnTo>
                  <a:pt x="6282382" y="6378053"/>
                </a:lnTo>
                <a:lnTo>
                  <a:pt x="0" y="637805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322244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0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971137" y="594816"/>
            <a:ext cx="7465233" cy="7465233"/>
          </a:xfrm>
          <a:custGeom>
            <a:avLst/>
            <a:gdLst/>
            <a:ahLst/>
            <a:cxnLst/>
            <a:rect l="l" t="t" r="r" b="b"/>
            <a:pathLst>
              <a:path w="7465233" h="7465233">
                <a:moveTo>
                  <a:pt x="0" y="0"/>
                </a:moveTo>
                <a:lnTo>
                  <a:pt x="7465233" y="0"/>
                </a:lnTo>
                <a:lnTo>
                  <a:pt x="7465233" y="7465233"/>
                </a:lnTo>
                <a:lnTo>
                  <a:pt x="0" y="74652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571164" y="3973154"/>
            <a:ext cx="9218676" cy="9218676"/>
          </a:xfrm>
          <a:custGeom>
            <a:avLst/>
            <a:gdLst/>
            <a:ahLst/>
            <a:cxnLst/>
            <a:rect l="l" t="t" r="r" b="b"/>
            <a:pathLst>
              <a:path w="9218676" h="9218676">
                <a:moveTo>
                  <a:pt x="0" y="0"/>
                </a:moveTo>
                <a:lnTo>
                  <a:pt x="9218676" y="0"/>
                </a:lnTo>
                <a:lnTo>
                  <a:pt x="9218676" y="9218676"/>
                </a:lnTo>
                <a:lnTo>
                  <a:pt x="0" y="92186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3224964" y="4105113"/>
            <a:ext cx="11475480" cy="11475480"/>
            <a:chOff x="0" y="0"/>
            <a:chExt cx="6355080" cy="635508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6" name="Freeform 6"/>
          <p:cNvSpPr/>
          <p:nvPr/>
        </p:nvSpPr>
        <p:spPr>
          <a:xfrm>
            <a:off x="1798107" y="7249562"/>
            <a:ext cx="3216307" cy="1145809"/>
          </a:xfrm>
          <a:custGeom>
            <a:avLst/>
            <a:gdLst/>
            <a:ahLst/>
            <a:cxnLst/>
            <a:rect l="l" t="t" r="r" b="b"/>
            <a:pathLst>
              <a:path w="3216307" h="1145809">
                <a:moveTo>
                  <a:pt x="0" y="0"/>
                </a:moveTo>
                <a:lnTo>
                  <a:pt x="3216307" y="0"/>
                </a:lnTo>
                <a:lnTo>
                  <a:pt x="3216307" y="1145809"/>
                </a:lnTo>
                <a:lnTo>
                  <a:pt x="0" y="1145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3077851" y="1879829"/>
            <a:ext cx="12132298" cy="820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90"/>
              </a:lnSpc>
            </a:pPr>
            <a:r>
              <a:rPr lang="ru-RU" sz="8000" b="1" dirty="0">
                <a:solidFill>
                  <a:schemeClr val="bg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На кросс-валидации</a:t>
            </a:r>
            <a:endParaRPr lang="en-US" sz="8000" b="1" dirty="0">
              <a:solidFill>
                <a:schemeClr val="bg1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8" name="Freeform 8"/>
          <p:cNvSpPr/>
          <p:nvPr/>
        </p:nvSpPr>
        <p:spPr>
          <a:xfrm>
            <a:off x="7535847" y="3862518"/>
            <a:ext cx="3216307" cy="1145809"/>
          </a:xfrm>
          <a:custGeom>
            <a:avLst/>
            <a:gdLst/>
            <a:ahLst/>
            <a:cxnLst/>
            <a:rect l="l" t="t" r="r" b="b"/>
            <a:pathLst>
              <a:path w="3216307" h="1145809">
                <a:moveTo>
                  <a:pt x="0" y="0"/>
                </a:moveTo>
                <a:lnTo>
                  <a:pt x="3216306" y="0"/>
                </a:lnTo>
                <a:lnTo>
                  <a:pt x="3216306" y="1145809"/>
                </a:lnTo>
                <a:lnTo>
                  <a:pt x="0" y="1145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2572667" y="7249562"/>
            <a:ext cx="3216307" cy="1145809"/>
          </a:xfrm>
          <a:custGeom>
            <a:avLst/>
            <a:gdLst/>
            <a:ahLst/>
            <a:cxnLst/>
            <a:rect l="l" t="t" r="r" b="b"/>
            <a:pathLst>
              <a:path w="3216307" h="1145809">
                <a:moveTo>
                  <a:pt x="0" y="0"/>
                </a:moveTo>
                <a:lnTo>
                  <a:pt x="3216307" y="0"/>
                </a:lnTo>
                <a:lnTo>
                  <a:pt x="3216307" y="1145809"/>
                </a:lnTo>
                <a:lnTo>
                  <a:pt x="0" y="1145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-4195193" y="-4864633"/>
            <a:ext cx="9729266" cy="9729266"/>
          </a:xfrm>
          <a:custGeom>
            <a:avLst/>
            <a:gdLst/>
            <a:ahLst/>
            <a:cxnLst/>
            <a:rect l="l" t="t" r="r" b="b"/>
            <a:pathLst>
              <a:path w="9729266" h="9729266">
                <a:moveTo>
                  <a:pt x="0" y="0"/>
                </a:moveTo>
                <a:lnTo>
                  <a:pt x="9729267" y="0"/>
                </a:lnTo>
                <a:lnTo>
                  <a:pt x="9729267" y="9729266"/>
                </a:lnTo>
                <a:lnTo>
                  <a:pt x="0" y="97292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10344677">
            <a:off x="-877637" y="-716602"/>
            <a:ext cx="4140717" cy="2443023"/>
          </a:xfrm>
          <a:custGeom>
            <a:avLst/>
            <a:gdLst/>
            <a:ahLst/>
            <a:cxnLst/>
            <a:rect l="l" t="t" r="r" b="b"/>
            <a:pathLst>
              <a:path w="4140717" h="2443023">
                <a:moveTo>
                  <a:pt x="0" y="0"/>
                </a:moveTo>
                <a:lnTo>
                  <a:pt x="4140716" y="0"/>
                </a:lnTo>
                <a:lnTo>
                  <a:pt x="4140716" y="2443023"/>
                </a:lnTo>
                <a:lnTo>
                  <a:pt x="0" y="244302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5788974" y="1621283"/>
            <a:ext cx="5382042" cy="5628279"/>
          </a:xfrm>
          <a:custGeom>
            <a:avLst/>
            <a:gdLst/>
            <a:ahLst/>
            <a:cxnLst/>
            <a:rect l="l" t="t" r="r" b="b"/>
            <a:pathLst>
              <a:path w="5382042" h="5628279">
                <a:moveTo>
                  <a:pt x="0" y="0"/>
                </a:moveTo>
                <a:lnTo>
                  <a:pt x="5382042" y="0"/>
                </a:lnTo>
                <a:lnTo>
                  <a:pt x="5382042" y="5628279"/>
                </a:lnTo>
                <a:lnTo>
                  <a:pt x="0" y="562827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5785757" y="5904254"/>
            <a:ext cx="6716487" cy="6708091"/>
          </a:xfrm>
          <a:custGeom>
            <a:avLst/>
            <a:gdLst/>
            <a:ahLst/>
            <a:cxnLst/>
            <a:rect l="l" t="t" r="r" b="b"/>
            <a:pathLst>
              <a:path w="6716487" h="6708091">
                <a:moveTo>
                  <a:pt x="0" y="0"/>
                </a:moveTo>
                <a:lnTo>
                  <a:pt x="6716486" y="0"/>
                </a:lnTo>
                <a:lnTo>
                  <a:pt x="6716486" y="6708092"/>
                </a:lnTo>
                <a:lnTo>
                  <a:pt x="0" y="670809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979403" y="7591719"/>
            <a:ext cx="2853714" cy="4308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/>
            <a:r>
              <a:rPr lang="pt-BR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MAPE: 0.0</a:t>
            </a:r>
            <a:r>
              <a:rPr 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717143" y="4204675"/>
            <a:ext cx="2853714" cy="4308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/>
            <a:r>
              <a:rPr lang="pt-BR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R²: 0.9</a:t>
            </a:r>
            <a:r>
              <a:rPr 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pt-BR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2753964" y="7591719"/>
            <a:ext cx="2853714" cy="3693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/>
            <a:r>
              <a:rPr lang="pt-B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RMSE: </a:t>
            </a: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53</a:t>
            </a:r>
            <a:r>
              <a:rPr lang="pt-B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05</a:t>
            </a:r>
            <a:r>
              <a:rPr lang="pt-B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17" name="TextBox 18">
            <a:extLst>
              <a:ext uri="{FF2B5EF4-FFF2-40B4-BE49-F238E27FC236}">
                <a16:creationId xmlns:a16="http://schemas.microsoft.com/office/drawing/2014/main" id="{00EA1873-C1F9-B51B-8E40-3E701FDD0224}"/>
              </a:ext>
            </a:extLst>
          </p:cNvPr>
          <p:cNvSpPr txBox="1"/>
          <p:nvPr/>
        </p:nvSpPr>
        <p:spPr>
          <a:xfrm>
            <a:off x="4340679" y="739368"/>
            <a:ext cx="9244050" cy="6924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pt-BR" sz="4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RMSE: 47.33</a:t>
            </a:r>
            <a:r>
              <a:rPr lang="ru-RU" sz="4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4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MAPE: 0.007</a:t>
            </a:r>
            <a:r>
              <a:rPr lang="ru-RU" sz="4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4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R²: 0.99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2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5" dur="2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1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1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1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1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1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0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579496" y="0"/>
            <a:ext cx="8996085" cy="8996085"/>
          </a:xfrm>
          <a:custGeom>
            <a:avLst/>
            <a:gdLst/>
            <a:ahLst/>
            <a:cxnLst/>
            <a:rect l="l" t="t" r="r" b="b"/>
            <a:pathLst>
              <a:path w="8996085" h="8996085">
                <a:moveTo>
                  <a:pt x="0" y="0"/>
                </a:moveTo>
                <a:lnTo>
                  <a:pt x="8996085" y="0"/>
                </a:lnTo>
                <a:lnTo>
                  <a:pt x="8996085" y="8996085"/>
                </a:lnTo>
                <a:lnTo>
                  <a:pt x="0" y="89960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881976" y="-1991669"/>
            <a:ext cx="7242652" cy="7242652"/>
          </a:xfrm>
          <a:custGeom>
            <a:avLst/>
            <a:gdLst/>
            <a:ahLst/>
            <a:cxnLst/>
            <a:rect l="l" t="t" r="r" b="b"/>
            <a:pathLst>
              <a:path w="7242652" h="7242652">
                <a:moveTo>
                  <a:pt x="0" y="0"/>
                </a:moveTo>
                <a:lnTo>
                  <a:pt x="7242652" y="0"/>
                </a:lnTo>
                <a:lnTo>
                  <a:pt x="7242652" y="7242652"/>
                </a:lnTo>
                <a:lnTo>
                  <a:pt x="0" y="72426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3222467" y="3699620"/>
            <a:ext cx="2972074" cy="2957214"/>
          </a:xfrm>
          <a:custGeom>
            <a:avLst/>
            <a:gdLst/>
            <a:ahLst/>
            <a:cxnLst/>
            <a:rect l="l" t="t" r="r" b="b"/>
            <a:pathLst>
              <a:path w="2972074" h="2957214">
                <a:moveTo>
                  <a:pt x="0" y="0"/>
                </a:moveTo>
                <a:lnTo>
                  <a:pt x="2972074" y="0"/>
                </a:lnTo>
                <a:lnTo>
                  <a:pt x="2972074" y="2957214"/>
                </a:lnTo>
                <a:lnTo>
                  <a:pt x="0" y="295721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8109570" y="3433698"/>
            <a:ext cx="2068860" cy="3419603"/>
          </a:xfrm>
          <a:custGeom>
            <a:avLst/>
            <a:gdLst/>
            <a:ahLst/>
            <a:cxnLst/>
            <a:rect l="l" t="t" r="r" b="b"/>
            <a:pathLst>
              <a:path w="2068860" h="3419603">
                <a:moveTo>
                  <a:pt x="0" y="0"/>
                </a:moveTo>
                <a:lnTo>
                  <a:pt x="2068860" y="0"/>
                </a:lnTo>
                <a:lnTo>
                  <a:pt x="2068860" y="3419604"/>
                </a:lnTo>
                <a:lnTo>
                  <a:pt x="0" y="341960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2634830" y="3433698"/>
            <a:ext cx="1889331" cy="3419603"/>
          </a:xfrm>
          <a:custGeom>
            <a:avLst/>
            <a:gdLst/>
            <a:ahLst/>
            <a:cxnLst/>
            <a:rect l="l" t="t" r="r" b="b"/>
            <a:pathLst>
              <a:path w="1889331" h="3419603">
                <a:moveTo>
                  <a:pt x="0" y="0"/>
                </a:moveTo>
                <a:lnTo>
                  <a:pt x="1889331" y="0"/>
                </a:lnTo>
                <a:lnTo>
                  <a:pt x="1889331" y="3419604"/>
                </a:lnTo>
                <a:lnTo>
                  <a:pt x="0" y="341960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2035304" y="1429632"/>
            <a:ext cx="14318861" cy="1685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667"/>
              </a:lnSpc>
            </a:pPr>
            <a:r>
              <a:rPr lang="ru-RU" sz="9762" b="1" dirty="0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ТРОЙКА ЛИДЕРОВ</a:t>
            </a:r>
            <a:endParaRPr lang="en-US" sz="9762" b="1" dirty="0">
              <a:solidFill>
                <a:srgbClr val="FFFFFF"/>
              </a:solidFill>
              <a:latin typeface="Neue Machina Ultra-Bold"/>
              <a:ea typeface="Neue Machina Ultra-Bold"/>
              <a:cs typeface="Neue Machina Ultra-Bold"/>
              <a:sym typeface="Neue Machina Ultra-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2863683" y="7132887"/>
            <a:ext cx="3791112" cy="712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90"/>
              </a:lnSpc>
            </a:pPr>
            <a:r>
              <a:rPr lang="en-US" sz="4207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LSTM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349913" y="7132887"/>
            <a:ext cx="3791112" cy="712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90"/>
              </a:lnSpc>
            </a:pPr>
            <a:r>
              <a:rPr lang="en-US" sz="4207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SARIMAX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734674" y="7132887"/>
            <a:ext cx="3791112" cy="712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90"/>
              </a:lnSpc>
            </a:pPr>
            <a:r>
              <a:rPr lang="en-US" sz="4207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SARIMA</a:t>
            </a:r>
          </a:p>
        </p:txBody>
      </p:sp>
      <p:sp>
        <p:nvSpPr>
          <p:cNvPr id="14" name="TextBox 18">
            <a:extLst>
              <a:ext uri="{FF2B5EF4-FFF2-40B4-BE49-F238E27FC236}">
                <a16:creationId xmlns:a16="http://schemas.microsoft.com/office/drawing/2014/main" id="{02ED6332-2EEF-F5E1-7833-B7473D859BE9}"/>
              </a:ext>
            </a:extLst>
          </p:cNvPr>
          <p:cNvSpPr txBox="1"/>
          <p:nvPr/>
        </p:nvSpPr>
        <p:spPr>
          <a:xfrm>
            <a:off x="3054594" y="8088874"/>
            <a:ext cx="3581400" cy="12926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RMSE: </a:t>
            </a:r>
            <a:r>
              <a:rPr lang="pt-BR" sz="2800" strike="sngStrik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112.20 </a:t>
            </a:r>
            <a:r>
              <a:rPr lang="pt-BR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| 47.33 </a:t>
            </a:r>
          </a:p>
          <a:p>
            <a:r>
              <a:rPr lang="pt-BR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MAPE: </a:t>
            </a:r>
            <a:r>
              <a:rPr lang="pt-BR" sz="2800" strike="sngStrik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0.02</a:t>
            </a:r>
            <a:r>
              <a:rPr lang="pt-BR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| 0.007 </a:t>
            </a:r>
          </a:p>
          <a:p>
            <a:r>
              <a:rPr lang="pt-BR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R²: </a:t>
            </a:r>
            <a:r>
              <a:rPr lang="pt-BR" sz="2800" strike="sngStrik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sz="2800" strike="sngStrik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.96</a:t>
            </a:r>
            <a:r>
              <a:rPr lang="pt-BR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| 0.99</a:t>
            </a:r>
          </a:p>
        </p:txBody>
      </p:sp>
      <p:sp>
        <p:nvSpPr>
          <p:cNvPr id="15" name="TextBox 18">
            <a:extLst>
              <a:ext uri="{FF2B5EF4-FFF2-40B4-BE49-F238E27FC236}">
                <a16:creationId xmlns:a16="http://schemas.microsoft.com/office/drawing/2014/main" id="{41F360C5-F1B3-348E-CCF9-1C7BEBA77782}"/>
              </a:ext>
            </a:extLst>
          </p:cNvPr>
          <p:cNvSpPr txBox="1"/>
          <p:nvPr/>
        </p:nvSpPr>
        <p:spPr>
          <a:xfrm>
            <a:off x="7499490" y="8088874"/>
            <a:ext cx="3581400" cy="12926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RMSE: </a:t>
            </a:r>
            <a:r>
              <a:rPr lang="pt-BR" sz="2800" strike="sngStrik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1026.4 </a:t>
            </a:r>
            <a:r>
              <a:rPr lang="pt-BR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| </a:t>
            </a:r>
            <a:r>
              <a:rPr lang="ru-RU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45</a:t>
            </a:r>
            <a:r>
              <a:rPr lang="pt-BR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.5</a:t>
            </a:r>
            <a:r>
              <a:rPr lang="ru-RU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  <a:r>
              <a:rPr lang="pt-BR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pt-BR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MAPE: </a:t>
            </a:r>
            <a:r>
              <a:rPr lang="pt-BR" sz="2800" strike="sngStrik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0.18</a:t>
            </a:r>
            <a:r>
              <a:rPr lang="pt-BR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| 0.007 </a:t>
            </a:r>
          </a:p>
          <a:p>
            <a:r>
              <a:rPr lang="pt-BR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R²: </a:t>
            </a:r>
            <a:r>
              <a:rPr lang="pt-BR" sz="2800" strike="sngStrik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-2</a:t>
            </a:r>
            <a:r>
              <a:rPr lang="en-US" sz="2800" strike="sngStrik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.14</a:t>
            </a:r>
            <a:r>
              <a:rPr lang="pt-BR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| 0.99</a:t>
            </a:r>
          </a:p>
        </p:txBody>
      </p:sp>
      <p:sp>
        <p:nvSpPr>
          <p:cNvPr id="16" name="TextBox 18">
            <a:extLst>
              <a:ext uri="{FF2B5EF4-FFF2-40B4-BE49-F238E27FC236}">
                <a16:creationId xmlns:a16="http://schemas.microsoft.com/office/drawing/2014/main" id="{09C4B976-AABE-C2AF-37AE-7F103BA1F3DB}"/>
              </a:ext>
            </a:extLst>
          </p:cNvPr>
          <p:cNvSpPr txBox="1"/>
          <p:nvPr/>
        </p:nvSpPr>
        <p:spPr>
          <a:xfrm>
            <a:off x="11944386" y="8088874"/>
            <a:ext cx="3581400" cy="12926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RMSE: </a:t>
            </a:r>
            <a:r>
              <a:rPr lang="pt-BR" sz="2800" strike="sngStrik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765.98 </a:t>
            </a:r>
            <a:r>
              <a:rPr lang="pt-BR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| </a:t>
            </a:r>
            <a:r>
              <a:rPr lang="ru-RU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124</a:t>
            </a:r>
            <a:r>
              <a:rPr lang="pt-BR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ru-RU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79</a:t>
            </a:r>
            <a:r>
              <a:rPr lang="pt-BR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pt-BR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MAPE: </a:t>
            </a:r>
            <a:r>
              <a:rPr lang="pt-BR" sz="2800" strike="sngStrik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0.12</a:t>
            </a:r>
            <a:r>
              <a:rPr lang="pt-BR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| 0.17 </a:t>
            </a:r>
          </a:p>
          <a:p>
            <a:r>
              <a:rPr lang="pt-BR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R²: </a:t>
            </a:r>
            <a:r>
              <a:rPr lang="pt-BR" sz="2800" strike="sngStrik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-0</a:t>
            </a:r>
            <a:r>
              <a:rPr lang="en-US" sz="2800" strike="sngStrik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.75</a:t>
            </a:r>
            <a:r>
              <a:rPr lang="pt-BR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| 0.95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1" grpId="0"/>
      <p:bldP spid="13" grpId="0"/>
      <p:bldP spid="14" grpId="0"/>
      <p:bldP spid="15" grpId="0"/>
      <p:bldP spid="1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0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 descr="Изображение выглядит как текст, снимок экрана, диаграмма, График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8C7637A9-AF81-4E3B-40A5-1336EACE1E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4753" y="879903"/>
            <a:ext cx="12790789" cy="852719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Freeform 2"/>
          <p:cNvSpPr/>
          <p:nvPr/>
        </p:nvSpPr>
        <p:spPr>
          <a:xfrm>
            <a:off x="11478214" y="-4882840"/>
            <a:ext cx="9218676" cy="9218676"/>
          </a:xfrm>
          <a:custGeom>
            <a:avLst/>
            <a:gdLst/>
            <a:ahLst/>
            <a:cxnLst/>
            <a:rect l="l" t="t" r="r" b="b"/>
            <a:pathLst>
              <a:path w="9218676" h="9218676">
                <a:moveTo>
                  <a:pt x="0" y="0"/>
                </a:moveTo>
                <a:lnTo>
                  <a:pt x="9218676" y="0"/>
                </a:lnTo>
                <a:lnTo>
                  <a:pt x="9218676" y="9218677"/>
                </a:lnTo>
                <a:lnTo>
                  <a:pt x="0" y="921867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3308593" y="5339620"/>
            <a:ext cx="8685325" cy="8685325"/>
          </a:xfrm>
          <a:custGeom>
            <a:avLst/>
            <a:gdLst/>
            <a:ahLst/>
            <a:cxnLst/>
            <a:rect l="l" t="t" r="r" b="b"/>
            <a:pathLst>
              <a:path w="8685325" h="8685325">
                <a:moveTo>
                  <a:pt x="0" y="0"/>
                </a:moveTo>
                <a:lnTo>
                  <a:pt x="8685326" y="0"/>
                </a:lnTo>
                <a:lnTo>
                  <a:pt x="8685326" y="8685325"/>
                </a:lnTo>
                <a:lnTo>
                  <a:pt x="0" y="868532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3247802" y="4806269"/>
            <a:ext cx="9218676" cy="9218676"/>
          </a:xfrm>
          <a:custGeom>
            <a:avLst/>
            <a:gdLst/>
            <a:ahLst/>
            <a:cxnLst/>
            <a:rect l="l" t="t" r="r" b="b"/>
            <a:pathLst>
              <a:path w="9218676" h="9218676">
                <a:moveTo>
                  <a:pt x="0" y="0"/>
                </a:moveTo>
                <a:lnTo>
                  <a:pt x="9218677" y="0"/>
                </a:lnTo>
                <a:lnTo>
                  <a:pt x="9218677" y="9218676"/>
                </a:lnTo>
                <a:lnTo>
                  <a:pt x="0" y="921867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0899438" y="7474099"/>
            <a:ext cx="8685325" cy="8685325"/>
          </a:xfrm>
          <a:custGeom>
            <a:avLst/>
            <a:gdLst/>
            <a:ahLst/>
            <a:cxnLst/>
            <a:rect l="l" t="t" r="r" b="b"/>
            <a:pathLst>
              <a:path w="8685325" h="8685325">
                <a:moveTo>
                  <a:pt x="0" y="0"/>
                </a:moveTo>
                <a:lnTo>
                  <a:pt x="8685326" y="0"/>
                </a:lnTo>
                <a:lnTo>
                  <a:pt x="8685326" y="8685325"/>
                </a:lnTo>
                <a:lnTo>
                  <a:pt x="0" y="868532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5869971" y="8535586"/>
            <a:ext cx="2778658" cy="2285446"/>
          </a:xfrm>
          <a:custGeom>
            <a:avLst/>
            <a:gdLst/>
            <a:ahLst/>
            <a:cxnLst/>
            <a:rect l="l" t="t" r="r" b="b"/>
            <a:pathLst>
              <a:path w="2778658" h="2285446">
                <a:moveTo>
                  <a:pt x="0" y="0"/>
                </a:moveTo>
                <a:lnTo>
                  <a:pt x="2778658" y="0"/>
                </a:lnTo>
                <a:lnTo>
                  <a:pt x="2778658" y="2285447"/>
                </a:lnTo>
                <a:lnTo>
                  <a:pt x="0" y="228544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flipH="1">
            <a:off x="14401800" y="-2576315"/>
            <a:ext cx="4903845" cy="5636604"/>
          </a:xfrm>
          <a:custGeom>
            <a:avLst/>
            <a:gdLst/>
            <a:ahLst/>
            <a:cxnLst/>
            <a:rect l="l" t="t" r="r" b="b"/>
            <a:pathLst>
              <a:path w="4903845" h="5636604">
                <a:moveTo>
                  <a:pt x="4903845" y="0"/>
                </a:moveTo>
                <a:lnTo>
                  <a:pt x="0" y="0"/>
                </a:lnTo>
                <a:lnTo>
                  <a:pt x="0" y="5636604"/>
                </a:lnTo>
                <a:lnTo>
                  <a:pt x="4903845" y="5636604"/>
                </a:lnTo>
                <a:lnTo>
                  <a:pt x="4903845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1003</TotalTime>
  <Words>340</Words>
  <Application>Microsoft Office PowerPoint</Application>
  <PresentationFormat>Произвольный</PresentationFormat>
  <Paragraphs>71</Paragraphs>
  <Slides>11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20" baseType="lpstr">
      <vt:lpstr>Montserrat</vt:lpstr>
      <vt:lpstr>Montserrat Bold</vt:lpstr>
      <vt:lpstr>Montserrat Medium</vt:lpstr>
      <vt:lpstr>Times New Roman</vt:lpstr>
      <vt:lpstr>Arial</vt:lpstr>
      <vt:lpstr>Calibri</vt:lpstr>
      <vt:lpstr>Neue Machina Ultra-Bold</vt:lpstr>
      <vt:lpstr>Aptos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Purple Futuristic Modern 3D Tech Company Business Presentation</dc:title>
  <cp:lastModifiedBy>Amir Olimov</cp:lastModifiedBy>
  <cp:revision>23</cp:revision>
  <dcterms:created xsi:type="dcterms:W3CDTF">2006-08-16T00:00:00Z</dcterms:created>
  <dcterms:modified xsi:type="dcterms:W3CDTF">2025-05-08T08:29:31Z</dcterms:modified>
  <dc:identifier>DAGkqv1WzjY</dc:identifier>
</cp:coreProperties>
</file>